
<file path=[Content_Types].xml><?xml version="1.0" encoding="utf-8"?>
<Types xmlns="http://schemas.openxmlformats.org/package/2006/content-types"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4"/>
  </p:notesMasterIdLst>
  <p:sldIdLst>
    <p:sldId id="276" r:id="rId3"/>
    <p:sldId id="257" r:id="rId4"/>
    <p:sldId id="259" r:id="rId5"/>
    <p:sldId id="258" r:id="rId6"/>
    <p:sldId id="277" r:id="rId7"/>
    <p:sldId id="261" r:id="rId8"/>
    <p:sldId id="376" r:id="rId9"/>
    <p:sldId id="377" r:id="rId10"/>
    <p:sldId id="378" r:id="rId11"/>
    <p:sldId id="265" r:id="rId12"/>
    <p:sldId id="355" r:id="rId13"/>
    <p:sldId id="375" r:id="rId14"/>
    <p:sldId id="374" r:id="rId15"/>
    <p:sldId id="367" r:id="rId16"/>
    <p:sldId id="373" r:id="rId17"/>
    <p:sldId id="380" r:id="rId18"/>
    <p:sldId id="381" r:id="rId19"/>
    <p:sldId id="379" r:id="rId20"/>
    <p:sldId id="358" r:id="rId21"/>
    <p:sldId id="368" r:id="rId22"/>
    <p:sldId id="38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5EA2"/>
    <a:srgbClr val="85D3DB"/>
    <a:srgbClr val="00203C"/>
    <a:srgbClr val="F377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79" autoAdjust="0"/>
    <p:restoredTop sz="76190" autoAdjust="0"/>
  </p:normalViewPr>
  <p:slideViewPr>
    <p:cSldViewPr snapToGrid="0">
      <p:cViewPr varScale="1">
        <p:scale>
          <a:sx n="96" d="100"/>
          <a:sy n="96" d="100"/>
        </p:scale>
        <p:origin x="21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78793A-2BDC-4FB5-976E-26BEDE7ADA80}" type="datetimeFigureOut">
              <a:rPr lang="en-AU" smtClean="0"/>
              <a:t>4/9/20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F5A474-F326-4EFF-8295-93EFB5278F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2025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ydiaPeabody/Portfolio/blob/master/Capstone_JD_Gender_Analysis/job_description_gender_analysis.ipynb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ydiaPeabody/Portfolio/blob/master/Capstone_JD_Gender_Analysis/job_description_gender_analysis.ipynb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ydiaPeabody/Portfolio/blob/master/Capstone_JD_Gender_Analysis/job_description_gender_analysis.ipynb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6513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Create example for bunching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Create example for what needs thinking through?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Restart &amp; Run All – explain what this does; why does it matter?</a:t>
            </a:r>
          </a:p>
          <a:p>
            <a:endParaRPr lang="en-US" dirty="0"/>
          </a:p>
          <a:p>
            <a:r>
              <a:rPr lang="en-US" dirty="0"/>
              <a:t>Keep things together – bunch your code in a cell, even if you’re not writing functions</a:t>
            </a:r>
          </a:p>
          <a:p>
            <a:endParaRPr lang="en-US" dirty="0"/>
          </a:p>
          <a:p>
            <a:r>
              <a:rPr lang="en-US" dirty="0"/>
              <a:t>Slow down</a:t>
            </a:r>
          </a:p>
          <a:p>
            <a:r>
              <a:rPr lang="en-US" dirty="0"/>
              <a:t>Review your logic</a:t>
            </a:r>
            <a:endParaRPr lang="en-AU" dirty="0"/>
          </a:p>
          <a:p>
            <a:r>
              <a:rPr lang="en-AU" b="1" dirty="0"/>
              <a:t>If it’s not clear to you, it won’t be useful to anyone else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5A474-F326-4EFF-8295-93EFB5278FB2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91405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html – write to csv can look different (index, </a:t>
            </a:r>
            <a:r>
              <a:rPr lang="en-US" dirty="0" err="1"/>
              <a:t>groupby</a:t>
            </a:r>
            <a:r>
              <a:rPr lang="en-US" dirty="0"/>
              <a:t>)</a:t>
            </a:r>
          </a:p>
          <a:p>
            <a:r>
              <a:rPr lang="en-US" dirty="0"/>
              <a:t>Naming: how does the code connect to the title? How do I know which map connects to which output? – can I replicate this file if I change my notebook? How do I track what I give someone?</a:t>
            </a:r>
          </a:p>
          <a:p>
            <a:endParaRPr lang="en-US" dirty="0"/>
          </a:p>
          <a:p>
            <a:r>
              <a:rPr lang="en-US" dirty="0"/>
              <a:t>Actual issue: what we see inside the notebooks is not always what people see outside</a:t>
            </a:r>
          </a:p>
          <a:p>
            <a:endParaRPr lang="en-US" dirty="0"/>
          </a:p>
          <a:p>
            <a:r>
              <a:rPr lang="en-US" dirty="0"/>
              <a:t>Uh Oh #3: Wait – someone else wants to look at my visuals?</a:t>
            </a:r>
          </a:p>
          <a:p>
            <a:r>
              <a:rPr lang="en-US" dirty="0"/>
              <a:t>Related: </a:t>
            </a:r>
          </a:p>
          <a:p>
            <a:r>
              <a:rPr lang="en-US" dirty="0"/>
              <a:t>Uh Oh #4: This takes forever to load. How did it get so long?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>
                <a:hlinkClick r:id="rId3"/>
              </a:rPr>
              <a:t>https://github.com/LydiaPeabody/Portfolio/blob/master/Capstone_JD_Gender_Analysis/job_description_gender_analysis.ipynb</a:t>
            </a:r>
            <a:endParaRPr lang="en-US" dirty="0"/>
          </a:p>
          <a:p>
            <a:endParaRPr lang="en-US" dirty="0"/>
          </a:p>
          <a:p>
            <a:r>
              <a:rPr lang="en-US" dirty="0"/>
              <a:t>I’ll just send them a screenshot</a:t>
            </a:r>
          </a:p>
          <a:p>
            <a:r>
              <a:rPr lang="en-US" dirty="0"/>
              <a:t>I’ll do my vis here &amp; export theirs after</a:t>
            </a:r>
          </a:p>
          <a:p>
            <a:r>
              <a:rPr lang="en-US" dirty="0"/>
              <a:t>I guess I could just look at what I’m giving them…</a:t>
            </a:r>
            <a:endParaRPr lang="en-AU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F5A474-F326-4EFF-8295-93EFB5278FB2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6571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html – write to csv can look different (index, </a:t>
            </a:r>
            <a:r>
              <a:rPr lang="en-US" dirty="0" err="1"/>
              <a:t>groupby</a:t>
            </a:r>
            <a:r>
              <a:rPr lang="en-US" dirty="0"/>
              <a:t>)</a:t>
            </a:r>
          </a:p>
          <a:p>
            <a:r>
              <a:rPr lang="en-US" dirty="0"/>
              <a:t>Naming: how does the code connect to the title? How do I know which map connects to which output? – can I replicate this file if I change my notebook? How do I track what I give someone?</a:t>
            </a:r>
          </a:p>
          <a:p>
            <a:endParaRPr lang="en-US" dirty="0"/>
          </a:p>
          <a:p>
            <a:r>
              <a:rPr lang="en-US" dirty="0"/>
              <a:t>Actual issue: what we see inside the notebooks is not always what people see outside</a:t>
            </a:r>
          </a:p>
          <a:p>
            <a:endParaRPr lang="en-US" dirty="0"/>
          </a:p>
          <a:p>
            <a:r>
              <a:rPr lang="en-US" dirty="0"/>
              <a:t>Uh Oh #3: Wait – someone else wants to look at my visuals?</a:t>
            </a:r>
          </a:p>
          <a:p>
            <a:r>
              <a:rPr lang="en-US" dirty="0"/>
              <a:t>Related: </a:t>
            </a:r>
          </a:p>
          <a:p>
            <a:r>
              <a:rPr lang="en-US" dirty="0"/>
              <a:t>Uh Oh #4: This takes forever to load. How did it get so long?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>
                <a:hlinkClick r:id="rId3"/>
              </a:rPr>
              <a:t>https://github.com/LydiaPeabody/Portfolio/blob/master/Capstone_JD_Gender_Analysis/job_description_gender_analysis.ipynb</a:t>
            </a:r>
            <a:endParaRPr lang="en-US" dirty="0"/>
          </a:p>
          <a:p>
            <a:endParaRPr lang="en-US" dirty="0"/>
          </a:p>
          <a:p>
            <a:r>
              <a:rPr lang="en-US" dirty="0"/>
              <a:t>I’ll just send them a screenshot</a:t>
            </a:r>
          </a:p>
          <a:p>
            <a:r>
              <a:rPr lang="en-US" dirty="0"/>
              <a:t>I’ll do my vis here &amp; export theirs after</a:t>
            </a:r>
          </a:p>
          <a:p>
            <a:r>
              <a:rPr lang="en-US" dirty="0"/>
              <a:t>I guess I could just look at what I’m giving them…</a:t>
            </a:r>
            <a:endParaRPr lang="en-AU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F5A474-F326-4EFF-8295-93EFB5278FB2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6415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html – write to csv can look different (index, </a:t>
            </a:r>
            <a:r>
              <a:rPr lang="en-US" dirty="0" err="1"/>
              <a:t>groupby</a:t>
            </a:r>
            <a:r>
              <a:rPr lang="en-US" dirty="0"/>
              <a:t>)</a:t>
            </a:r>
          </a:p>
          <a:p>
            <a:r>
              <a:rPr lang="en-US" dirty="0"/>
              <a:t>Naming: how does the code connect to the title? How do I know which map connects to which output? – can I replicate this file if I change my notebook? How do I track what I give someone?</a:t>
            </a:r>
          </a:p>
          <a:p>
            <a:endParaRPr lang="en-US" dirty="0"/>
          </a:p>
          <a:p>
            <a:r>
              <a:rPr lang="en-US" dirty="0"/>
              <a:t>Actual issue: what we see inside the notebooks is not always what people see outside</a:t>
            </a:r>
          </a:p>
          <a:p>
            <a:endParaRPr lang="en-US" dirty="0"/>
          </a:p>
          <a:p>
            <a:r>
              <a:rPr lang="en-US" dirty="0"/>
              <a:t>Uh Oh #3: Wait – someone else wants to look at my visuals?</a:t>
            </a:r>
          </a:p>
          <a:p>
            <a:r>
              <a:rPr lang="en-US" dirty="0"/>
              <a:t>Related: </a:t>
            </a:r>
          </a:p>
          <a:p>
            <a:r>
              <a:rPr lang="en-US" dirty="0"/>
              <a:t>Uh Oh #4: This takes forever to load. How did it get so long?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>
                <a:hlinkClick r:id="rId3"/>
              </a:rPr>
              <a:t>https://github.com/LydiaPeabody/Portfolio/blob/master/Capstone_JD_Gender_Analysis/job_description_gender_analysis.ipynb</a:t>
            </a:r>
            <a:endParaRPr lang="en-US" dirty="0"/>
          </a:p>
          <a:p>
            <a:endParaRPr lang="en-US" dirty="0"/>
          </a:p>
          <a:p>
            <a:r>
              <a:rPr lang="en-US" dirty="0"/>
              <a:t>I’ll just send them a screenshot</a:t>
            </a:r>
          </a:p>
          <a:p>
            <a:r>
              <a:rPr lang="en-US" dirty="0"/>
              <a:t>I’ll do my vis here &amp; export theirs after</a:t>
            </a:r>
          </a:p>
          <a:p>
            <a:r>
              <a:rPr lang="en-US" dirty="0"/>
              <a:t>I guess I could just look at what I’m giving them…</a:t>
            </a:r>
            <a:endParaRPr lang="en-AU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F5A474-F326-4EFF-8295-93EFB5278FB2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2126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Better quality, even if image files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Repeatable &amp; adjustable sizing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Interactivity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For you: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Reduced memory usage</a:t>
            </a: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Faster loading / running times (trust me it matters!)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Printouts – like logs; what do you want to keep as a record; notebook: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Cleaning – commit appropriately; feel free to check-in uncleaned notebooks then added good commit messages as you clean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Commits: can look at revision history to see what you were doing in the past if need an older version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Ways to manage if you have lots of data / slow model training – e.g. save databased dump; </a:t>
            </a:r>
            <a:r>
              <a:rPr lang="en-AU" dirty="0" err="1"/>
              <a:t>subsetting</a:t>
            </a:r>
            <a:r>
              <a:rPr lang="en-AU" dirty="0"/>
              <a:t>; depends on the project/scenario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Split your code in clear sections – loading vs running/testing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Never overwrite your original data load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”run all below”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F5A474-F326-4EFF-8295-93EFB5278FB2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10316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Uh Oh #5: Scripts sound useful, but I’m not confident with terminal</a:t>
            </a:r>
          </a:p>
          <a:p>
            <a:endParaRPr lang="en-US" dirty="0"/>
          </a:p>
          <a:p>
            <a:r>
              <a:rPr lang="en-US" dirty="0"/>
              <a:t>I’m going to waste so much time</a:t>
            </a:r>
          </a:p>
          <a:p>
            <a:r>
              <a:rPr lang="en-US" dirty="0"/>
              <a:t>My troubleshooting is slower</a:t>
            </a:r>
          </a:p>
          <a:p>
            <a:r>
              <a:rPr lang="en-US" dirty="0"/>
              <a:t>It’s so scary I just don’t want to go there yet</a:t>
            </a:r>
            <a:endParaRPr lang="en-AU" dirty="0"/>
          </a:p>
          <a:p>
            <a:endParaRPr lang="en-US" dirty="0"/>
          </a:p>
          <a:p>
            <a:r>
              <a:rPr lang="en-US" dirty="0"/>
              <a:t>What are the hard parts: if __name__=“main” – why is this a thing: show python file</a:t>
            </a:r>
          </a:p>
          <a:p>
            <a:r>
              <a:rPr lang="en-US" dirty="0"/>
              <a:t>+ how do I get data in? (command line arguments): what are </a:t>
            </a:r>
            <a:r>
              <a:rPr lang="en-US" dirty="0" err="1"/>
              <a:t>sys.args</a:t>
            </a:r>
            <a:r>
              <a:rPr lang="en-US" dirty="0"/>
              <a:t> – show a couple (multitool! - does everything, but hard to get used to)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+ </a:t>
            </a:r>
            <a:r>
              <a:rPr lang="en-US" dirty="0" err="1"/>
              <a:t>init.py</a:t>
            </a:r>
            <a:r>
              <a:rPr lang="en-US" dirty="0"/>
              <a:t> (Uh Oh #6: I don’t need a package, but can I re-use that thing I did over there?) – maybe skip all this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Issues: speed (need a source for this)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can I get the value of scripts &amp; notebooks combined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Formal/informal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Stable/investigative</a:t>
            </a:r>
          </a:p>
          <a:p>
            <a:endParaRPr lang="en-US" dirty="0"/>
          </a:p>
          <a:p>
            <a:r>
              <a:rPr lang="en-US" dirty="0"/>
              <a:t>Call scripts from your notebooks – set your notebook up as your command center, then restart &amp; run all to repeat</a:t>
            </a:r>
          </a:p>
          <a:p>
            <a:endParaRPr lang="en-US" dirty="0"/>
          </a:p>
          <a:p>
            <a:r>
              <a:rPr lang="en-US" dirty="0"/>
              <a:t>Slow down</a:t>
            </a:r>
          </a:p>
          <a:p>
            <a:r>
              <a:rPr lang="en-US" dirty="0"/>
              <a:t>Review your logic</a:t>
            </a:r>
            <a:endParaRPr lang="en-AU" dirty="0"/>
          </a:p>
          <a:p>
            <a:r>
              <a:rPr lang="en-AU" dirty="0"/>
              <a:t>If it’s not clear to you, it won’t be useful to anyone else</a:t>
            </a:r>
          </a:p>
          <a:p>
            <a:endParaRPr lang="en-AU" dirty="0"/>
          </a:p>
          <a:p>
            <a:r>
              <a:rPr lang="en-AU" dirty="0"/>
              <a:t>What are the relationships between:</a:t>
            </a:r>
          </a:p>
          <a:p>
            <a:r>
              <a:rPr lang="en-AU" dirty="0"/>
              <a:t>Folder structure – need to have scripts in a folder directly below your notebook</a:t>
            </a:r>
          </a:p>
          <a:p>
            <a:r>
              <a:rPr lang="en-AU" dirty="0" err="1"/>
              <a:t>Sys.path.append</a:t>
            </a:r>
            <a:r>
              <a:rPr lang="en-AU" dirty="0"/>
              <a:t>() – what does </a:t>
            </a:r>
            <a:r>
              <a:rPr lang="en-AU" dirty="0" err="1"/>
              <a:t>sys.path.append</a:t>
            </a:r>
            <a:r>
              <a:rPr lang="en-AU" dirty="0"/>
              <a:t>() actually do technically</a:t>
            </a:r>
          </a:p>
          <a:p>
            <a:r>
              <a:rPr lang="en-AU" dirty="0"/>
              <a:t>Init.py – turns folder into library – save the functions you use often for reuse / consistency / flexibility</a:t>
            </a:r>
          </a:p>
          <a:p>
            <a:r>
              <a:rPr lang="en-AU" dirty="0" err="1"/>
              <a:t>Autoreload</a:t>
            </a:r>
            <a:r>
              <a:rPr lang="en-AU" dirty="0"/>
              <a:t> – as you make changes to your functions it will update in your notebook – too much to restart and run all every time (fade that out…)</a:t>
            </a:r>
          </a:p>
          <a:p>
            <a:endParaRPr lang="en-AU" dirty="0"/>
          </a:p>
          <a:p>
            <a:r>
              <a:rPr lang="en-AU" dirty="0"/>
              <a:t>Built in slides to show flow of initial folder structure; building in flexibility in where notebooks/scripts live; modify function&amp; see updates</a:t>
            </a:r>
          </a:p>
          <a:p>
            <a:r>
              <a:rPr lang="en-AU" dirty="0"/>
              <a:t>Gets around if __name__==”main”</a:t>
            </a:r>
          </a:p>
          <a:p>
            <a:endParaRPr lang="en-AU" dirty="0"/>
          </a:p>
          <a:p>
            <a:r>
              <a:rPr lang="en-AU" dirty="0"/>
              <a:t>When is init.py needed: same folder; up 1 level; somewhere else entirely</a:t>
            </a:r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F5A474-F326-4EFF-8295-93EFB5278FB2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8983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07273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BC86D163-FAE5-064B-8FB4-37C5B48F4F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 path (i.e. the list of directories Python goes through to search for modules and files) is stored in the </a:t>
            </a:r>
            <a:r>
              <a:rPr lang="en-AU" dirty="0"/>
              <a:t>path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attribute of the </a:t>
            </a:r>
            <a:r>
              <a:rPr lang="en-AU" dirty="0"/>
              <a:t>sys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module. Since </a:t>
            </a:r>
            <a:r>
              <a:rPr lang="en-AU" dirty="0"/>
              <a:t>path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list, you can use the </a:t>
            </a:r>
            <a:r>
              <a:rPr lang="en-AU" dirty="0"/>
              <a:t>append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method to add new directories to the path.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8570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can I get the value of scripts &amp; notebooks combined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Formal/informal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Stable/investigative</a:t>
            </a:r>
          </a:p>
          <a:p>
            <a:endParaRPr lang="en-US" dirty="0"/>
          </a:p>
          <a:p>
            <a:r>
              <a:rPr lang="en-US" dirty="0"/>
              <a:t>Call scripts from your notebooks – set your notebook up as your command center, then restart &amp; run all to repeat</a:t>
            </a:r>
          </a:p>
          <a:p>
            <a:endParaRPr lang="en-US" dirty="0"/>
          </a:p>
          <a:p>
            <a:r>
              <a:rPr lang="en-US" dirty="0"/>
              <a:t>Slow down</a:t>
            </a:r>
          </a:p>
          <a:p>
            <a:r>
              <a:rPr lang="en-US" dirty="0"/>
              <a:t>Review your logic</a:t>
            </a:r>
            <a:endParaRPr lang="en-AU" dirty="0"/>
          </a:p>
          <a:p>
            <a:r>
              <a:rPr lang="en-AU" dirty="0"/>
              <a:t>If it’s not clear to you, it won’t be useful to anyone else</a:t>
            </a:r>
          </a:p>
          <a:p>
            <a:endParaRPr lang="en-AU" dirty="0"/>
          </a:p>
          <a:p>
            <a:r>
              <a:rPr lang="en-AU" dirty="0"/>
              <a:t>What are the relationships between:</a:t>
            </a:r>
          </a:p>
          <a:p>
            <a:r>
              <a:rPr lang="en-AU" dirty="0"/>
              <a:t>Folder structure – need to have scripts in a folder directly below your notebook</a:t>
            </a:r>
          </a:p>
          <a:p>
            <a:r>
              <a:rPr lang="en-AU" dirty="0" err="1"/>
              <a:t>Sys.path.append</a:t>
            </a:r>
            <a:r>
              <a:rPr lang="en-AU" dirty="0"/>
              <a:t>() – what does </a:t>
            </a:r>
            <a:r>
              <a:rPr lang="en-AU" dirty="0" err="1"/>
              <a:t>sys.path.append</a:t>
            </a:r>
            <a:r>
              <a:rPr lang="en-AU" dirty="0"/>
              <a:t>() actually do technically</a:t>
            </a:r>
          </a:p>
          <a:p>
            <a:r>
              <a:rPr lang="en-AU" dirty="0" err="1"/>
              <a:t>Init.py</a:t>
            </a:r>
            <a:r>
              <a:rPr lang="en-AU" dirty="0"/>
              <a:t> – turns folder into library – save the functions you use often for reuse / consistency / flexibility</a:t>
            </a:r>
          </a:p>
          <a:p>
            <a:r>
              <a:rPr lang="en-AU" dirty="0" err="1"/>
              <a:t>Autoreload</a:t>
            </a:r>
            <a:r>
              <a:rPr lang="en-AU" dirty="0"/>
              <a:t> – as you make changes to your functions it will update in your notebook – too much to restart and run all every time (fade that out…)</a:t>
            </a:r>
          </a:p>
          <a:p>
            <a:endParaRPr lang="en-AU" dirty="0"/>
          </a:p>
          <a:p>
            <a:r>
              <a:rPr lang="en-AU" dirty="0"/>
              <a:t>Built in slides to show flow of initial folder structure; building in flexibility in where notebooks/scripts live; modify function&amp; see updates</a:t>
            </a:r>
          </a:p>
          <a:p>
            <a:r>
              <a:rPr lang="en-AU" dirty="0"/>
              <a:t>Gets around if __name__==”main”</a:t>
            </a:r>
          </a:p>
          <a:p>
            <a:endParaRPr lang="en-AU" dirty="0"/>
          </a:p>
          <a:p>
            <a:r>
              <a:rPr lang="en-AU" dirty="0"/>
              <a:t>When is </a:t>
            </a:r>
            <a:r>
              <a:rPr lang="en-AU" dirty="0" err="1"/>
              <a:t>init.py</a:t>
            </a:r>
            <a:r>
              <a:rPr lang="en-AU" dirty="0"/>
              <a:t> needed: same folder; up 1 level; somewhere else entirely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F5A474-F326-4EFF-8295-93EFB5278FB2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537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I do now?</a:t>
            </a:r>
          </a:p>
          <a:p>
            <a:r>
              <a:rPr lang="en-US" dirty="0" err="1"/>
              <a:t>Etl</a:t>
            </a:r>
            <a:r>
              <a:rPr lang="en-US" dirty="0"/>
              <a:t> – extract transform load</a:t>
            </a:r>
          </a:p>
          <a:p>
            <a:r>
              <a:rPr lang="en-US" dirty="0"/>
              <a:t>Data engineering –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5A474-F326-4EFF-8295-93EFB5278FB2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22701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 are plenty of projects where notebooks are a fantastic tool – use them when they make sense, and focus on learning to use them well.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More and more people will be coming in knowing/using/loving notebooks – how as a dev can you gain from and support this trend?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F5A474-F326-4EFF-8295-93EFB5278FB2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47085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Hit me up</a:t>
            </a:r>
          </a:p>
          <a:p>
            <a:r>
              <a:rPr lang="en-US" dirty="0"/>
              <a:t>Neighbourlytics is hiring</a:t>
            </a:r>
          </a:p>
          <a:p>
            <a:r>
              <a:rPr lang="en-US" dirty="0"/>
              <a:t>Have fun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F5A474-F326-4EFF-8295-93EFB5278FB2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9702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a notebook?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does it look like (picture)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Intro to Python uses it </a:t>
            </a:r>
            <a:r>
              <a:rPr lang="en-US" b="1" dirty="0"/>
              <a:t>good thing that lots of people are using this to get in – inclusive opportunities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Why is this easier? – no command line; immediate feedback; visuals; Anaconda – getting started: </a:t>
            </a:r>
            <a:r>
              <a:rPr lang="en-US" dirty="0" err="1"/>
              <a:t>gui</a:t>
            </a:r>
            <a:r>
              <a:rPr lang="en-US" dirty="0"/>
              <a:t> interface; </a:t>
            </a:r>
            <a:r>
              <a:rPr lang="en-US" b="1" dirty="0"/>
              <a:t>easy entry-level so perceived as beginner only, but not actually low power</a:t>
            </a:r>
          </a:p>
          <a:p>
            <a:endParaRPr lang="en-US" b="1" dirty="0"/>
          </a:p>
          <a:p>
            <a:r>
              <a:rPr lang="en-US" dirty="0"/>
              <a:t>Notebooks are Awesome!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Learning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Testing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Experimenting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Tracking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Like a real lab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Know what you did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Be able to document results for others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Explain, verify, </a:t>
            </a:r>
            <a:r>
              <a:rPr lang="en-US" dirty="0" err="1"/>
              <a:t>repeatible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5A474-F326-4EFF-8295-93EFB5278FB2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3472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some context:</a:t>
            </a:r>
            <a:r>
              <a:rPr lang="en-AU" dirty="0"/>
              <a:t> tool agnostic; everything’s good if it does what you need &amp; you know how to use it</a:t>
            </a:r>
          </a:p>
          <a:p>
            <a:r>
              <a:rPr lang="en-AU" dirty="0"/>
              <a:t>Learning to use a tool well is unfortunately not the starting point for most of us </a:t>
            </a:r>
          </a:p>
          <a:p>
            <a:r>
              <a:rPr lang="en-AU" dirty="0"/>
              <a:t>..</a:t>
            </a:r>
          </a:p>
          <a:p>
            <a:r>
              <a:rPr lang="en-US" dirty="0"/>
              <a:t>My intro through notebooks – mostly great; discovered some pieces that don’t work</a:t>
            </a:r>
          </a:p>
          <a:p>
            <a:r>
              <a:rPr lang="en-US" dirty="0"/>
              <a:t>Break down divide between </a:t>
            </a:r>
            <a:r>
              <a:rPr lang="en-US" dirty="0" err="1"/>
              <a:t>devs</a:t>
            </a:r>
            <a:r>
              <a:rPr lang="en-US" dirty="0"/>
              <a:t> &amp; data peeps – notebooks have strengths</a:t>
            </a:r>
          </a:p>
          <a:p>
            <a:endParaRPr lang="en-US" dirty="0"/>
          </a:p>
          <a:p>
            <a:r>
              <a:rPr lang="en-US" dirty="0"/>
              <a:t>Focus on diff b/t project &amp; person – I will keep using notebooks so I can see my data &amp; understand what’s happening, but a given project / purpose might be beyond that point</a:t>
            </a:r>
          </a:p>
          <a:p>
            <a:endParaRPr lang="en-AU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5A474-F326-4EFF-8295-93EFB5278FB2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4859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What, there are issues?</a:t>
            </a:r>
          </a:p>
          <a:p>
            <a:r>
              <a:rPr lang="en-US" dirty="0"/>
              <a:t>Just a newbie, or dangerous mistakes?</a:t>
            </a:r>
          </a:p>
          <a:p>
            <a:r>
              <a:rPr lang="en-US" dirty="0"/>
              <a:t>Have some fun with examples – all of this is because I’ve made these mistakes; lots; and wasted ages tracking them down</a:t>
            </a:r>
          </a:p>
          <a:p>
            <a:endParaRPr lang="en-US" dirty="0"/>
          </a:p>
          <a:p>
            <a:r>
              <a:rPr lang="en-US" dirty="0"/>
              <a:t>Add words/notes of what’s coming up (examples of errors &amp; tips…)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5A474-F326-4EFF-8295-93EFB5278FB2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7206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Avoid using Pandas</a:t>
            </a:r>
          </a:p>
          <a:p>
            <a:r>
              <a:rPr lang="en-US" dirty="0"/>
              <a:t>Switch subtraction example to short video of what happens…</a:t>
            </a:r>
          </a:p>
          <a:p>
            <a:r>
              <a:rPr lang="en-US" dirty="0"/>
              <a:t>Global vs. local variables: add a 3</a:t>
            </a:r>
            <a:r>
              <a:rPr lang="en-US" baseline="30000" dirty="0"/>
              <a:t>rd</a:t>
            </a:r>
            <a:r>
              <a:rPr lang="en-US" dirty="0"/>
              <a:t> variable (just turning into a function doesn’t stop accidental errors)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Uh-oh #1: Where did that thing come from?</a:t>
            </a:r>
          </a:p>
          <a:p>
            <a:endParaRPr lang="en-US" dirty="0"/>
          </a:p>
          <a:p>
            <a:r>
              <a:rPr lang="en-US" dirty="0"/>
              <a:t>What is Namespace pollution?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Having lots of variable names floating around that you’re not using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Could be from importing packages – end up writing over some of their functions, then it’s unclear what’s being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Could be from using lots of global variables yourself – they’re now running wild out in your coding environment, so how do you keep them fenced in?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How does it cause me trouble?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Didn’t realize that was still out there?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reused that a couple of times – which one is this?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dirty="0"/>
              <a:t>Why are notebooks a little more risk in this area?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Saving things for you – very helpful of them…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5A474-F326-4EFF-8295-93EFB5278FB2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1913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Avoid using Pandas</a:t>
            </a:r>
          </a:p>
          <a:p>
            <a:r>
              <a:rPr lang="en-US" dirty="0"/>
              <a:t>Switch subtraction example to short video of what happens…</a:t>
            </a:r>
          </a:p>
          <a:p>
            <a:r>
              <a:rPr lang="en-US" dirty="0"/>
              <a:t>Global vs. local variables: add a 3</a:t>
            </a:r>
            <a:r>
              <a:rPr lang="en-US" baseline="30000" dirty="0"/>
              <a:t>rd</a:t>
            </a:r>
            <a:r>
              <a:rPr lang="en-US" dirty="0"/>
              <a:t> variable (just turning into a function doesn’t stop accidental errors)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Uh-oh #1: Where did that thing come from?</a:t>
            </a:r>
          </a:p>
          <a:p>
            <a:endParaRPr lang="en-US" dirty="0"/>
          </a:p>
          <a:p>
            <a:r>
              <a:rPr lang="en-US" dirty="0"/>
              <a:t>What is Namespace pollution?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Having lots of variable names floating around that you’re not using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Could be from importing packages – end up writing over some of their functions, then it’s unclear what’s being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Could be from using lots of global variables yourself – they’re now running wild out in your coding environment, so how do you keep them fenced in?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How does it cause me trouble?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Didn’t realize that was still out there?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reused that a couple of times – which one is this?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dirty="0"/>
              <a:t>Why are notebooks a little more risk in this area?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Saving things for you – very helpful of them…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5A474-F326-4EFF-8295-93EFB5278FB2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319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Create example for bunching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Create example for what needs thinking through?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Restart &amp; Run All – explain what this does; why does it matter?</a:t>
            </a:r>
          </a:p>
          <a:p>
            <a:endParaRPr lang="en-US" dirty="0"/>
          </a:p>
          <a:p>
            <a:r>
              <a:rPr lang="en-US" dirty="0"/>
              <a:t>Keep things together – bunch your code in a cell, even if you’re not writing functions</a:t>
            </a:r>
          </a:p>
          <a:p>
            <a:endParaRPr lang="en-US" dirty="0"/>
          </a:p>
          <a:p>
            <a:r>
              <a:rPr lang="en-US" dirty="0"/>
              <a:t>Slow down</a:t>
            </a:r>
          </a:p>
          <a:p>
            <a:r>
              <a:rPr lang="en-US" dirty="0"/>
              <a:t>Review your logic</a:t>
            </a:r>
            <a:endParaRPr lang="en-AU" dirty="0"/>
          </a:p>
          <a:p>
            <a:r>
              <a:rPr lang="en-AU" dirty="0"/>
              <a:t>If it’s not clear to you, it won’t be useful to anyone else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5A474-F326-4EFF-8295-93EFB5278FB2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7828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Avoid using Pandas</a:t>
            </a:r>
          </a:p>
          <a:p>
            <a:r>
              <a:rPr lang="en-US" dirty="0"/>
              <a:t>Switch subtraction example to short video of what happens…</a:t>
            </a:r>
          </a:p>
          <a:p>
            <a:r>
              <a:rPr lang="en-US" dirty="0"/>
              <a:t>Global vs. local variables: add a 3</a:t>
            </a:r>
            <a:r>
              <a:rPr lang="en-US" baseline="30000" dirty="0"/>
              <a:t>rd</a:t>
            </a:r>
            <a:r>
              <a:rPr lang="en-US" dirty="0"/>
              <a:t> variable (just turning into a function doesn’t stop accidental errors)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Uh-oh #1: Where did that thing come from?</a:t>
            </a:r>
          </a:p>
          <a:p>
            <a:endParaRPr lang="en-US" dirty="0"/>
          </a:p>
          <a:p>
            <a:r>
              <a:rPr lang="en-US" dirty="0"/>
              <a:t>What is Namespace pollution?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Having lots of variable names floating around that you’re not using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Could be from importing packages – end up writing over some of their functions, then it’s unclear what’s being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Could be from using lots of global variables yourself – they’re now running wild out in your coding environment, so how do you keep them fenced in?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How does it cause me trouble?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Didn’t realize that was still out there?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reused that a couple of times – which one is this?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dirty="0"/>
              <a:t>Why are notebooks a little more risk in this area?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Saving things for you – very helpful of them…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5A474-F326-4EFF-8295-93EFB5278FB2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4659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20AF3-DA05-4B20-A27B-C031A030FC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DAC1CE-87CD-4EFF-85E8-AE01B114A0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01C4B-9D6E-47D5-AABF-641DF772D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75AF-A45F-4EED-AE3D-AC54B0C7606A}" type="datetimeFigureOut">
              <a:rPr lang="en-AU" smtClean="0"/>
              <a:t>4/9/20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0E72C-A4E3-4A1B-86A6-48BB989D8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0430C-1D76-48A7-8858-1D43FAA75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4F81-F887-4774-A2E9-3CE833C15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9880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BC16E-F42A-45B7-A696-F635242EB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5A556C-B101-400C-8E0B-53E7527A90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1087A-551F-426C-85F8-D7319EF04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75AF-A45F-4EED-AE3D-AC54B0C7606A}" type="datetimeFigureOut">
              <a:rPr lang="en-AU" smtClean="0"/>
              <a:t>4/9/20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FFBC7-0720-43BF-8BF0-332F2C01A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E8F9B-33BB-4C76-95F2-7B42305A5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4F81-F887-4774-A2E9-3CE833C15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961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0104F8-9688-420B-BFE5-D78CE31404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F581C0-A287-455B-B284-83A8C1B0F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B219D-06E2-4D54-9C29-BE74B8952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75AF-A45F-4EED-AE3D-AC54B0C7606A}" type="datetimeFigureOut">
              <a:rPr lang="en-AU" smtClean="0"/>
              <a:t>4/9/20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4DDB9-22C8-401F-9DBB-790D4515F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17B9F-7EA3-4B5A-8267-735BF4FF7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4F81-F887-4774-A2E9-3CE833C15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3699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/>
          <a:lstStyle/>
          <a:p>
            <a:pPr algn="r"/>
            <a:fld id="{00000000-1234-1234-1234-123412341234}" type="slidenum">
              <a:rPr lang="uk-UA" smtClean="0"/>
              <a:pPr algn="r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8603754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11773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104931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64817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357918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70646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940020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7653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88722-1448-4C8F-99A6-AC400238F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F804D-8517-4C23-9ED0-ACB2411A4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DD36B-6556-48C7-9D2B-CEF9026A5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75AF-A45F-4EED-AE3D-AC54B0C7606A}" type="datetimeFigureOut">
              <a:rPr lang="en-AU" smtClean="0"/>
              <a:t>4/9/20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0AF8B-410C-41A8-A54A-9218E1D3A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9A429-5FA1-4362-B4F4-2814F52F4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4F81-F887-4774-A2E9-3CE833C15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56108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255641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16263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59181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9749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E3CFD-D966-4F7A-9960-A7AE539F6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03C0D7-3EE3-413C-BB7E-92F8D109D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A76F0-41D0-43DF-ACB4-7AC5F4DE7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75AF-A45F-4EED-AE3D-AC54B0C7606A}" type="datetimeFigureOut">
              <a:rPr lang="en-AU" smtClean="0"/>
              <a:t>4/9/20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22571-F0C8-425C-95F4-C72624D50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B9E47-DE86-41DB-9B29-C5DD4BD81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4F81-F887-4774-A2E9-3CE833C15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7568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C5AC4-BC53-4078-85DD-EF92B06D8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AB759-3AB7-4069-8042-6410CF5C7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75050-ECAE-4BDB-8902-C1ACD5555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F2297C-7E85-420A-B5BB-BC6C8E609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75AF-A45F-4EED-AE3D-AC54B0C7606A}" type="datetimeFigureOut">
              <a:rPr lang="en-AU" smtClean="0"/>
              <a:t>4/9/20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131409-76A5-4925-8BBB-AFEECC6B5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A29E90-E681-4499-A134-CAB207B44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4F81-F887-4774-A2E9-3CE833C15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7940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F2484-3250-43E6-BDC2-C0083A9E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739753-A9F3-4739-A5DE-35378CB99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4E9AC-6636-4ECF-BE93-EFE1DBFD5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25B132-5886-4302-BAFF-208234416E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E2AC9D-3718-4ECE-9986-70BB539A67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158AEE-106C-4CF0-AE05-FCEE764F8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75AF-A45F-4EED-AE3D-AC54B0C7606A}" type="datetimeFigureOut">
              <a:rPr lang="en-AU" smtClean="0"/>
              <a:t>4/9/20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6B30A2-8013-4160-83A2-F0AB043BE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D18F0A-6444-4A9E-906B-8039A08F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4F81-F887-4774-A2E9-3CE833C15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5550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C777D-5F6A-441C-8F17-2E36D9F60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696DD7-05A7-49A9-8037-65BBCF03C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75AF-A45F-4EED-AE3D-AC54B0C7606A}" type="datetimeFigureOut">
              <a:rPr lang="en-AU" smtClean="0"/>
              <a:t>4/9/20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649543-7C77-40B4-A726-0284960E8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793E0-50CA-48FE-BED6-A3DD3EA6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4F81-F887-4774-A2E9-3CE833C15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2863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47E0FB-A88C-44B7-A432-30D393680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75AF-A45F-4EED-AE3D-AC54B0C7606A}" type="datetimeFigureOut">
              <a:rPr lang="en-AU" smtClean="0"/>
              <a:t>4/9/20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292C6-DBF6-419F-89A2-B010554F9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1EC8B-FBCA-4CCA-A81B-8ACEF7DAB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4F81-F887-4774-A2E9-3CE833C15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9239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B16BC-9FFC-42A9-BBD7-07E04FD0C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CF008-E5AD-4C8B-BE08-0A6C1C220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B3D110-6D60-432B-89E3-56E857FDB3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1A192B-7E2D-4883-BFAE-5F0E1DBD7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75AF-A45F-4EED-AE3D-AC54B0C7606A}" type="datetimeFigureOut">
              <a:rPr lang="en-AU" smtClean="0"/>
              <a:t>4/9/20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B0B4BD-E6C7-4720-A4FF-7AB5041E5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194CFF-A997-4341-A6D8-46CAB352D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4F81-F887-4774-A2E9-3CE833C15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5458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13DE2-D6F3-498C-B8B6-9F0858C8C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C36898-4BEC-4B75-B597-89429878F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64B7D4-2CA6-4AB3-8127-6C9EF998F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6CAA70-C3F6-4B2F-8459-8E4C5785B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75AF-A45F-4EED-AE3D-AC54B0C7606A}" type="datetimeFigureOut">
              <a:rPr lang="en-AU" smtClean="0"/>
              <a:t>4/9/20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70903-2FDF-4F0D-9A96-12F6B934C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86C11E-4B27-4CFB-A3A9-254513EE4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4F81-F887-4774-A2E9-3CE833C15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6548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E1E95E-FA67-4611-9C3B-FC72F3191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34A48-9CB4-4028-8D0F-7ABFB7874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064FC-F825-4B1F-8ED1-A856D710D7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C75AF-A45F-4EED-AE3D-AC54B0C7606A}" type="datetimeFigureOut">
              <a:rPr lang="en-AU" smtClean="0"/>
              <a:t>4/9/20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C30BE-C460-4104-9A67-A4C6B1BBD9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74591-CAEC-4283-BB19-D511713578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54F81-F887-4774-A2E9-3CE833C15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6834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455648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9B2045B-8E14-1E49-A43B-D1C328E85342}"/>
              </a:ext>
            </a:extLst>
          </p:cNvPr>
          <p:cNvSpPr/>
          <p:nvPr/>
        </p:nvSpPr>
        <p:spPr>
          <a:xfrm>
            <a:off x="0" y="1"/>
            <a:ext cx="5296308" cy="6858000"/>
          </a:xfrm>
          <a:prstGeom prst="rect">
            <a:avLst/>
          </a:prstGeom>
          <a:solidFill>
            <a:srgbClr val="D65EA2"/>
          </a:solidFill>
          <a:ln>
            <a:solidFill>
              <a:srgbClr val="D65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9667115-1F14-AC49-9F6E-703EF7169019}"/>
              </a:ext>
            </a:extLst>
          </p:cNvPr>
          <p:cNvGrpSpPr/>
          <p:nvPr/>
        </p:nvGrpSpPr>
        <p:grpSpPr>
          <a:xfrm>
            <a:off x="6172200" y="0"/>
            <a:ext cx="5532422" cy="6858000"/>
            <a:chOff x="6172200" y="0"/>
            <a:chExt cx="5532422" cy="6858000"/>
          </a:xfrm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C1BAFFB-40B1-40F4-ADF4-F19D58B71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2167" y="0"/>
              <a:ext cx="5352455" cy="6858000"/>
            </a:xfrm>
            <a:prstGeom prst="rect">
              <a:avLst/>
            </a:prstGeom>
          </p:spPr>
        </p:pic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30BD8E1-54B0-C64E-82B2-68990868C918}"/>
                </a:ext>
              </a:extLst>
            </p:cNvPr>
            <p:cNvSpPr/>
            <p:nvPr/>
          </p:nvSpPr>
          <p:spPr>
            <a:xfrm>
              <a:off x="6172200" y="3935186"/>
              <a:ext cx="1698171" cy="1600200"/>
            </a:xfrm>
            <a:custGeom>
              <a:avLst/>
              <a:gdLst>
                <a:gd name="connsiteX0" fmla="*/ 1175657 w 1698171"/>
                <a:gd name="connsiteY0" fmla="*/ 0 h 1600200"/>
                <a:gd name="connsiteX1" fmla="*/ 1698171 w 1698171"/>
                <a:gd name="connsiteY1" fmla="*/ 783771 h 1600200"/>
                <a:gd name="connsiteX2" fmla="*/ 1289957 w 1698171"/>
                <a:gd name="connsiteY2" fmla="*/ 1420585 h 1600200"/>
                <a:gd name="connsiteX3" fmla="*/ 65314 w 1698171"/>
                <a:gd name="connsiteY3" fmla="*/ 1600200 h 1600200"/>
                <a:gd name="connsiteX4" fmla="*/ 0 w 1698171"/>
                <a:gd name="connsiteY4" fmla="*/ 718457 h 1600200"/>
                <a:gd name="connsiteX5" fmla="*/ 1175657 w 1698171"/>
                <a:gd name="connsiteY5" fmla="*/ 0 h 16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8171" h="1600200">
                  <a:moveTo>
                    <a:pt x="1175657" y="0"/>
                  </a:moveTo>
                  <a:lnTo>
                    <a:pt x="1698171" y="783771"/>
                  </a:lnTo>
                  <a:lnTo>
                    <a:pt x="1289957" y="1420585"/>
                  </a:lnTo>
                  <a:lnTo>
                    <a:pt x="65314" y="1600200"/>
                  </a:lnTo>
                  <a:lnTo>
                    <a:pt x="0" y="718457"/>
                  </a:lnTo>
                  <a:lnTo>
                    <a:pt x="117565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88236" y="3089260"/>
            <a:ext cx="511983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4000" kern="0" dirty="0">
                <a:solidFill>
                  <a:srgbClr val="00203C"/>
                </a:solidFill>
                <a:latin typeface="Nexa Bold" charset="0"/>
                <a:cs typeface="Arial"/>
                <a:sym typeface="Arial"/>
              </a:rPr>
              <a:t>I think my project </a:t>
            </a:r>
          </a:p>
          <a:p>
            <a:pPr algn="ctr" defTabSz="1219170">
              <a:buClr>
                <a:srgbClr val="000000"/>
              </a:buClr>
            </a:pPr>
            <a:r>
              <a:rPr lang="en-US" sz="4000" kern="0" dirty="0">
                <a:solidFill>
                  <a:srgbClr val="00203C"/>
                </a:solidFill>
                <a:latin typeface="Nexa Bold" charset="0"/>
                <a:cs typeface="Arial"/>
                <a:sym typeface="Arial"/>
              </a:rPr>
              <a:t>has outgrown my </a:t>
            </a:r>
            <a:r>
              <a:rPr lang="en-US" sz="4000" kern="0" dirty="0" err="1">
                <a:solidFill>
                  <a:srgbClr val="00203C"/>
                </a:solidFill>
                <a:latin typeface="Nexa Bold" charset="0"/>
                <a:cs typeface="Arial"/>
                <a:sym typeface="Arial"/>
              </a:rPr>
              <a:t>Jupyter</a:t>
            </a:r>
            <a:r>
              <a:rPr lang="en-US" sz="4000" kern="0" dirty="0">
                <a:solidFill>
                  <a:srgbClr val="00203C"/>
                </a:solidFill>
                <a:latin typeface="Nexa Bold" charset="0"/>
                <a:cs typeface="Arial"/>
                <a:sym typeface="Arial"/>
              </a:rPr>
              <a:t> notebook…</a:t>
            </a:r>
            <a:endParaRPr lang="en-US" sz="3200" kern="0" dirty="0">
              <a:solidFill>
                <a:srgbClr val="00203C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FC9248-0F2B-4A89-924A-D8F1F1AEBF90}"/>
              </a:ext>
            </a:extLst>
          </p:cNvPr>
          <p:cNvSpPr/>
          <p:nvPr/>
        </p:nvSpPr>
        <p:spPr>
          <a:xfrm>
            <a:off x="146422" y="5273768"/>
            <a:ext cx="4845327" cy="929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5333" b="1" kern="0" dirty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  <a:sym typeface="Arial"/>
              </a:rPr>
              <a:t>Will I survive?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FF003A-F950-4B75-9CAA-93B289560B1C}"/>
              </a:ext>
            </a:extLst>
          </p:cNvPr>
          <p:cNvSpPr/>
          <p:nvPr/>
        </p:nvSpPr>
        <p:spPr>
          <a:xfrm>
            <a:off x="8780030" y="5383925"/>
            <a:ext cx="341197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3200" kern="0" dirty="0">
                <a:solidFill>
                  <a:srgbClr val="00203C"/>
                </a:solidFill>
                <a:latin typeface="Nexa Bold" charset="0"/>
                <a:cs typeface="Arial"/>
                <a:sym typeface="Arial"/>
              </a:rPr>
              <a:t>Lydia Peabody</a:t>
            </a:r>
          </a:p>
          <a:p>
            <a:pPr defTabSz="1219170">
              <a:buClr>
                <a:srgbClr val="000000"/>
              </a:buClr>
            </a:pPr>
            <a:r>
              <a:rPr lang="en-US" sz="3200" kern="0" dirty="0" err="1">
                <a:solidFill>
                  <a:srgbClr val="00203C"/>
                </a:solidFill>
                <a:latin typeface="Nexa Bold" charset="0"/>
                <a:cs typeface="Arial"/>
                <a:sym typeface="Arial"/>
              </a:rPr>
              <a:t>PyconAU</a:t>
            </a:r>
            <a:r>
              <a:rPr lang="en-US" sz="3200" kern="0" dirty="0">
                <a:solidFill>
                  <a:srgbClr val="00203C"/>
                </a:solidFill>
                <a:latin typeface="Nexa Bold" charset="0"/>
                <a:cs typeface="Arial"/>
                <a:sym typeface="Arial"/>
              </a:rPr>
              <a:t> 2020</a:t>
            </a:r>
            <a:endParaRPr lang="en-US" sz="2400" kern="0" dirty="0">
              <a:solidFill>
                <a:srgbClr val="00203C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5A617B04-0C83-4A41-B4A9-FE7A43D047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26682">
            <a:off x="5815754" y="2562022"/>
            <a:ext cx="2212212" cy="256616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4F9CC29-07B3-F74C-81C2-6DA9A877D3CD}"/>
              </a:ext>
            </a:extLst>
          </p:cNvPr>
          <p:cNvGrpSpPr/>
          <p:nvPr/>
        </p:nvGrpSpPr>
        <p:grpSpPr>
          <a:xfrm>
            <a:off x="1233498" y="291838"/>
            <a:ext cx="2671178" cy="2496205"/>
            <a:chOff x="232042" y="134772"/>
            <a:chExt cx="2671178" cy="249620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382736-1BEE-5B47-B1B5-5D97594DB0FC}"/>
                </a:ext>
              </a:extLst>
            </p:cNvPr>
            <p:cNvSpPr/>
            <p:nvPr/>
          </p:nvSpPr>
          <p:spPr>
            <a:xfrm>
              <a:off x="232042" y="134772"/>
              <a:ext cx="2671178" cy="2496205"/>
            </a:xfrm>
            <a:prstGeom prst="ellipse">
              <a:avLst/>
            </a:prstGeom>
            <a:solidFill>
              <a:srgbClr val="00203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5B12122-0DC6-5A48-909C-2EF104B4DB3B}"/>
                </a:ext>
              </a:extLst>
            </p:cNvPr>
            <p:cNvSpPr txBox="1"/>
            <p:nvPr/>
          </p:nvSpPr>
          <p:spPr>
            <a:xfrm>
              <a:off x="275835" y="943179"/>
              <a:ext cx="25835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sz="5400" b="1" dirty="0">
                  <a:solidFill>
                    <a:srgbClr val="85D3DB"/>
                  </a:solidFill>
                  <a:latin typeface="Nexa Bold" charset="0"/>
                  <a:ea typeface="Nexa Bold" charset="0"/>
                  <a:cs typeface="Nexa Bold" charset="0"/>
                  <a:sym typeface="Arial"/>
                </a:rPr>
                <a:t>Oh no!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7179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D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3ECEF21-741F-4B95-9831-B2DFDEF51CDB}"/>
              </a:ext>
            </a:extLst>
          </p:cNvPr>
          <p:cNvGrpSpPr/>
          <p:nvPr/>
        </p:nvGrpSpPr>
        <p:grpSpPr>
          <a:xfrm>
            <a:off x="205409" y="229903"/>
            <a:ext cx="4024933" cy="6628097"/>
            <a:chOff x="-39756" y="-89452"/>
            <a:chExt cx="4352925" cy="706502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109C3B1-4176-4135-9AC8-EC13E1C86AD2}"/>
                </a:ext>
              </a:extLst>
            </p:cNvPr>
            <p:cNvSpPr/>
            <p:nvPr/>
          </p:nvSpPr>
          <p:spPr>
            <a:xfrm>
              <a:off x="-39756" y="-89452"/>
              <a:ext cx="4352925" cy="6858000"/>
            </a:xfrm>
            <a:prstGeom prst="rect">
              <a:avLst/>
            </a:prstGeom>
            <a:solidFill>
              <a:srgbClr val="D65EA2"/>
            </a:solidFill>
            <a:ln w="76200">
              <a:solidFill>
                <a:srgbClr val="0020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3" name="Picture 2" descr="A close up of a logo&#10;&#10;Description automatically generated">
              <a:extLst>
                <a:ext uri="{FF2B5EF4-FFF2-40B4-BE49-F238E27FC236}">
                  <a16:creationId xmlns:a16="http://schemas.microsoft.com/office/drawing/2014/main" id="{20F49D97-55E5-49B2-B559-AFC93AEE3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884" y="205740"/>
              <a:ext cx="3644886" cy="245745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217300-DCCB-4707-B701-1E40D39486B1}"/>
                </a:ext>
              </a:extLst>
            </p:cNvPr>
            <p:cNvSpPr/>
            <p:nvPr/>
          </p:nvSpPr>
          <p:spPr>
            <a:xfrm>
              <a:off x="312884" y="2697480"/>
              <a:ext cx="3644886" cy="4278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00203C"/>
                  </a:solidFill>
                  <a:latin typeface="Nexa Bold"/>
                  <a:ea typeface="Helvetica Light" charset="0"/>
                  <a:cs typeface="Helvetica Light" charset="0"/>
                </a:rPr>
                <a:t>KEEP CALM</a:t>
              </a:r>
            </a:p>
            <a:p>
              <a:pPr algn="ctr"/>
              <a:r>
                <a:rPr lang="en-US" sz="4400" b="1" dirty="0">
                  <a:solidFill>
                    <a:srgbClr val="00203C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RESTART</a:t>
              </a:r>
            </a:p>
            <a:p>
              <a:pPr algn="ctr"/>
              <a:r>
                <a:rPr lang="en-US" sz="2400" b="1" dirty="0">
                  <a:solidFill>
                    <a:srgbClr val="00203C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AND</a:t>
              </a:r>
            </a:p>
            <a:p>
              <a:pPr algn="ctr"/>
              <a:r>
                <a:rPr lang="en-US" sz="4400" b="1" dirty="0">
                  <a:solidFill>
                    <a:srgbClr val="00203C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RUN ALL</a:t>
              </a:r>
            </a:p>
            <a:p>
              <a:endParaRPr lang="en-US" sz="1600" dirty="0">
                <a:solidFill>
                  <a:srgbClr val="595959"/>
                </a:solidFill>
                <a:latin typeface="Helvetica Light" charset="0"/>
                <a:ea typeface="Helvetica Light" charset="0"/>
                <a:cs typeface="Helvetica Light" charset="0"/>
              </a:endParaRPr>
            </a:p>
            <a:p>
              <a:r>
                <a:rPr lang="en-US" sz="2400" dirty="0">
                  <a:latin typeface="Helvetica Light" charset="0"/>
                  <a:ea typeface="Helvetica Light" charset="0"/>
                  <a:cs typeface="Helvetica Light" charset="0"/>
                </a:rPr>
                <a:t> 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69F82B0-DC54-4737-8D1E-528BAB26DEC8}"/>
              </a:ext>
            </a:extLst>
          </p:cNvPr>
          <p:cNvSpPr/>
          <p:nvPr/>
        </p:nvSpPr>
        <p:spPr>
          <a:xfrm>
            <a:off x="4586568" y="212063"/>
            <a:ext cx="7430180" cy="6433874"/>
          </a:xfrm>
          <a:prstGeom prst="rect">
            <a:avLst/>
          </a:prstGeom>
          <a:solidFill>
            <a:schemeClr val="bg1"/>
          </a:solidFill>
          <a:ln w="76200">
            <a:solidFill>
              <a:srgbClr val="0020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FEEB26D-C54E-47F0-B9FF-68D28DDD705C}"/>
              </a:ext>
            </a:extLst>
          </p:cNvPr>
          <p:cNvGrpSpPr/>
          <p:nvPr/>
        </p:nvGrpSpPr>
        <p:grpSpPr>
          <a:xfrm>
            <a:off x="4893362" y="406399"/>
            <a:ext cx="6447579" cy="2903331"/>
            <a:chOff x="4744277" y="386521"/>
            <a:chExt cx="6447579" cy="2903331"/>
          </a:xfrm>
        </p:grpSpPr>
        <p:pic>
          <p:nvPicPr>
            <p:cNvPr id="17" name="Picture 16" descr="A close up of a logo&#10;&#10;Description automatically generated">
              <a:extLst>
                <a:ext uri="{FF2B5EF4-FFF2-40B4-BE49-F238E27FC236}">
                  <a16:creationId xmlns:a16="http://schemas.microsoft.com/office/drawing/2014/main" id="{E9AA23F4-22CE-4EED-B8FA-2A5B57699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4277" y="386521"/>
              <a:ext cx="2619803" cy="290333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0C86B6-8FDF-452B-A977-638EB2AFDBF4}"/>
                </a:ext>
              </a:extLst>
            </p:cNvPr>
            <p:cNvSpPr txBox="1"/>
            <p:nvPr/>
          </p:nvSpPr>
          <p:spPr>
            <a:xfrm flipH="1">
              <a:off x="7680129" y="1090154"/>
              <a:ext cx="351172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rgbClr val="00203C"/>
                  </a:solidFill>
                  <a:latin typeface="Nexa Bold"/>
                </a:rPr>
                <a:t>Bunch </a:t>
              </a:r>
            </a:p>
            <a:p>
              <a:r>
                <a:rPr lang="en-US" sz="5400" dirty="0">
                  <a:solidFill>
                    <a:srgbClr val="00203C"/>
                  </a:solidFill>
                  <a:latin typeface="Nexa Bold"/>
                </a:rPr>
                <a:t>your code</a:t>
              </a:r>
              <a:endParaRPr lang="en-AU" sz="5400" dirty="0">
                <a:solidFill>
                  <a:srgbClr val="00203C"/>
                </a:solidFill>
                <a:latin typeface="Nexa Bold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C86491A-A9F5-4604-A5B9-4DF524D93165}"/>
              </a:ext>
            </a:extLst>
          </p:cNvPr>
          <p:cNvGrpSpPr/>
          <p:nvPr/>
        </p:nvGrpSpPr>
        <p:grpSpPr>
          <a:xfrm>
            <a:off x="4893362" y="3682606"/>
            <a:ext cx="6699030" cy="2601409"/>
            <a:chOff x="4972874" y="3742240"/>
            <a:chExt cx="6699030" cy="2601409"/>
          </a:xfrm>
        </p:grpSpPr>
        <p:pic>
          <p:nvPicPr>
            <p:cNvPr id="21" name="Picture 20" descr="A close up of a logo&#10;&#10;Description automatically generated">
              <a:extLst>
                <a:ext uri="{FF2B5EF4-FFF2-40B4-BE49-F238E27FC236}">
                  <a16:creationId xmlns:a16="http://schemas.microsoft.com/office/drawing/2014/main" id="{2F72ADD1-1525-4494-A74C-586A559B3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1658" y="3742240"/>
              <a:ext cx="3370246" cy="260140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CA0077-E96B-4852-B402-3D5779D897F6}"/>
                </a:ext>
              </a:extLst>
            </p:cNvPr>
            <p:cNvSpPr txBox="1"/>
            <p:nvPr/>
          </p:nvSpPr>
          <p:spPr>
            <a:xfrm flipH="1">
              <a:off x="4972874" y="4258114"/>
              <a:ext cx="3030014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5400" dirty="0">
                  <a:solidFill>
                    <a:srgbClr val="00203C"/>
                  </a:solidFill>
                  <a:latin typeface="Nexa Bold"/>
                </a:rPr>
                <a:t>Eyeballs </a:t>
              </a:r>
            </a:p>
            <a:p>
              <a:pPr algn="r"/>
              <a:r>
                <a:rPr lang="en-US" sz="5400" dirty="0">
                  <a:solidFill>
                    <a:srgbClr val="00203C"/>
                  </a:solidFill>
                  <a:latin typeface="Nexa Bold"/>
                </a:rPr>
                <a:t>+ brain</a:t>
              </a:r>
              <a:r>
                <a:rPr lang="en-US" sz="4800" dirty="0">
                  <a:solidFill>
                    <a:srgbClr val="00203C"/>
                  </a:solidFill>
                  <a:latin typeface="Nexa Bold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423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7CB3446-419E-48E3-8D4F-C8A156497FBE}"/>
              </a:ext>
            </a:extLst>
          </p:cNvPr>
          <p:cNvGrpSpPr/>
          <p:nvPr/>
        </p:nvGrpSpPr>
        <p:grpSpPr>
          <a:xfrm>
            <a:off x="0" y="-74107"/>
            <a:ext cx="12192000" cy="948010"/>
            <a:chOff x="0" y="-24679"/>
            <a:chExt cx="12192000" cy="94801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E492325-1650-46A1-B2A7-B14EBCC30260}"/>
                </a:ext>
              </a:extLst>
            </p:cNvPr>
            <p:cNvSpPr/>
            <p:nvPr/>
          </p:nvSpPr>
          <p:spPr>
            <a:xfrm>
              <a:off x="0" y="-24679"/>
              <a:ext cx="12192000" cy="923330"/>
            </a:xfrm>
            <a:prstGeom prst="rect">
              <a:avLst/>
            </a:prstGeom>
            <a:solidFill>
              <a:srgbClr val="D65EA2"/>
            </a:solidFill>
            <a:ln>
              <a:solidFill>
                <a:srgbClr val="D65E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E2D5430-E358-4304-A575-09CDD4CE7C35}"/>
                </a:ext>
              </a:extLst>
            </p:cNvPr>
            <p:cNvSpPr txBox="1"/>
            <p:nvPr/>
          </p:nvSpPr>
          <p:spPr>
            <a:xfrm flipH="1">
              <a:off x="2834785" y="1"/>
              <a:ext cx="88257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400" dirty="0">
                  <a:solidFill>
                    <a:srgbClr val="00203C"/>
                  </a:solidFill>
                  <a:latin typeface="Helvetica Light"/>
                </a:rPr>
                <a:t>Sharing with Others</a:t>
              </a:r>
              <a:endParaRPr kumimoji="0" lang="en-AU" sz="5400" i="0" u="none" strike="noStrike" kern="1200" cap="none" spc="0" normalizeH="0" baseline="0" noProof="0" dirty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Helvetica Light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EDFAAE2-857E-40C3-B025-8FDEF7B0B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85" y="3022753"/>
            <a:ext cx="9035266" cy="3475582"/>
          </a:xfrm>
          <a:prstGeom prst="rect">
            <a:avLst/>
          </a:prstGeom>
          <a:ln w="50800">
            <a:solidFill>
              <a:srgbClr val="85D3DB"/>
            </a:solidFill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40D2F12-E8BE-4D24-B268-DD9D4DF4BD1A}"/>
              </a:ext>
            </a:extLst>
          </p:cNvPr>
          <p:cNvGrpSpPr/>
          <p:nvPr/>
        </p:nvGrpSpPr>
        <p:grpSpPr>
          <a:xfrm>
            <a:off x="174892" y="359665"/>
            <a:ext cx="2671178" cy="2496205"/>
            <a:chOff x="232042" y="134772"/>
            <a:chExt cx="2671178" cy="249620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24B37E2-95D0-4692-A142-BE5754DB0C3F}"/>
                </a:ext>
              </a:extLst>
            </p:cNvPr>
            <p:cNvSpPr/>
            <p:nvPr/>
          </p:nvSpPr>
          <p:spPr>
            <a:xfrm>
              <a:off x="232042" y="134772"/>
              <a:ext cx="2671178" cy="2496205"/>
            </a:xfrm>
            <a:prstGeom prst="ellipse">
              <a:avLst/>
            </a:prstGeom>
            <a:solidFill>
              <a:srgbClr val="00203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3B4A1C-80BA-4412-9ADC-DDCC8570BFEA}"/>
                </a:ext>
              </a:extLst>
            </p:cNvPr>
            <p:cNvSpPr txBox="1"/>
            <p:nvPr/>
          </p:nvSpPr>
          <p:spPr>
            <a:xfrm>
              <a:off x="275835" y="828876"/>
              <a:ext cx="25835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sz="5400" b="1" dirty="0">
                  <a:solidFill>
                    <a:srgbClr val="D65EA2"/>
                  </a:solidFill>
                  <a:latin typeface="Nexa Bold" charset="0"/>
                  <a:ea typeface="Nexa Bold" charset="0"/>
                  <a:cs typeface="Nexa Bold" charset="0"/>
                  <a:sym typeface="Arial"/>
                </a:rPr>
                <a:t>Oh no!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5EE3393-11AB-4586-B81D-A956F0EEE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865" y="1053769"/>
            <a:ext cx="7692243" cy="4878905"/>
          </a:xfrm>
          <a:prstGeom prst="rect">
            <a:avLst/>
          </a:prstGeom>
          <a:ln w="50800">
            <a:solidFill>
              <a:srgbClr val="85D3DB"/>
            </a:solidFill>
          </a:ln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AC4DCF7-A89B-46A6-9184-3A930EE30F1C}"/>
              </a:ext>
            </a:extLst>
          </p:cNvPr>
          <p:cNvSpPr/>
          <p:nvPr/>
        </p:nvSpPr>
        <p:spPr>
          <a:xfrm>
            <a:off x="815546" y="3571103"/>
            <a:ext cx="2965622" cy="2927232"/>
          </a:xfrm>
          <a:prstGeom prst="roundRect">
            <a:avLst/>
          </a:prstGeom>
          <a:noFill/>
          <a:ln w="28575">
            <a:solidFill>
              <a:srgbClr val="D65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ED46DA5-C985-4A84-B909-D57268BA6CB6}"/>
              </a:ext>
            </a:extLst>
          </p:cNvPr>
          <p:cNvSpPr/>
          <p:nvPr/>
        </p:nvSpPr>
        <p:spPr>
          <a:xfrm>
            <a:off x="4378029" y="2029605"/>
            <a:ext cx="1973344" cy="3774626"/>
          </a:xfrm>
          <a:prstGeom prst="roundRect">
            <a:avLst/>
          </a:prstGeom>
          <a:noFill/>
          <a:ln w="28575">
            <a:solidFill>
              <a:srgbClr val="D65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019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7CB3446-419E-48E3-8D4F-C8A156497FBE}"/>
              </a:ext>
            </a:extLst>
          </p:cNvPr>
          <p:cNvGrpSpPr/>
          <p:nvPr/>
        </p:nvGrpSpPr>
        <p:grpSpPr>
          <a:xfrm>
            <a:off x="0" y="-74107"/>
            <a:ext cx="12192000" cy="948010"/>
            <a:chOff x="0" y="-24679"/>
            <a:chExt cx="12192000" cy="94801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E492325-1650-46A1-B2A7-B14EBCC30260}"/>
                </a:ext>
              </a:extLst>
            </p:cNvPr>
            <p:cNvSpPr/>
            <p:nvPr/>
          </p:nvSpPr>
          <p:spPr>
            <a:xfrm>
              <a:off x="0" y="-24679"/>
              <a:ext cx="12192000" cy="923330"/>
            </a:xfrm>
            <a:prstGeom prst="rect">
              <a:avLst/>
            </a:prstGeom>
            <a:solidFill>
              <a:srgbClr val="D65EA2"/>
            </a:solidFill>
            <a:ln>
              <a:solidFill>
                <a:srgbClr val="D65E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E2D5430-E358-4304-A575-09CDD4CE7C35}"/>
                </a:ext>
              </a:extLst>
            </p:cNvPr>
            <p:cNvSpPr txBox="1"/>
            <p:nvPr/>
          </p:nvSpPr>
          <p:spPr>
            <a:xfrm flipH="1">
              <a:off x="2834785" y="1"/>
              <a:ext cx="88257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400" dirty="0">
                  <a:solidFill>
                    <a:srgbClr val="00203C"/>
                  </a:solidFill>
                  <a:latin typeface="Helvetica Light"/>
                </a:rPr>
                <a:t>Sharing with Others</a:t>
              </a:r>
              <a:endParaRPr kumimoji="0" lang="en-AU" sz="5400" i="0" u="none" strike="noStrike" kern="1200" cap="none" spc="0" normalizeH="0" baseline="0" noProof="0" dirty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Helvetica Light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40D2F12-E8BE-4D24-B268-DD9D4DF4BD1A}"/>
              </a:ext>
            </a:extLst>
          </p:cNvPr>
          <p:cNvGrpSpPr/>
          <p:nvPr/>
        </p:nvGrpSpPr>
        <p:grpSpPr>
          <a:xfrm>
            <a:off x="174892" y="359665"/>
            <a:ext cx="2671178" cy="2496205"/>
            <a:chOff x="232042" y="134772"/>
            <a:chExt cx="2671178" cy="249620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24B37E2-95D0-4692-A142-BE5754DB0C3F}"/>
                </a:ext>
              </a:extLst>
            </p:cNvPr>
            <p:cNvSpPr/>
            <p:nvPr/>
          </p:nvSpPr>
          <p:spPr>
            <a:xfrm>
              <a:off x="232042" y="134772"/>
              <a:ext cx="2671178" cy="2496205"/>
            </a:xfrm>
            <a:prstGeom prst="ellipse">
              <a:avLst/>
            </a:prstGeom>
            <a:solidFill>
              <a:srgbClr val="00203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3B4A1C-80BA-4412-9ADC-DDCC8570BFEA}"/>
                </a:ext>
              </a:extLst>
            </p:cNvPr>
            <p:cNvSpPr txBox="1"/>
            <p:nvPr/>
          </p:nvSpPr>
          <p:spPr>
            <a:xfrm>
              <a:off x="275835" y="828876"/>
              <a:ext cx="25835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sz="5400" b="1" dirty="0">
                  <a:solidFill>
                    <a:srgbClr val="D65EA2"/>
                  </a:solidFill>
                  <a:latin typeface="Nexa Bold" charset="0"/>
                  <a:ea typeface="Nexa Bold" charset="0"/>
                  <a:cs typeface="Nexa Bold" charset="0"/>
                  <a:sym typeface="Arial"/>
                </a:rPr>
                <a:t>Oh no!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5EE3393-11AB-4586-B81D-A956F0EEE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865" y="1053769"/>
            <a:ext cx="7692243" cy="48789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483239-4710-4E1D-ABD5-9B52A4D04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85" y="3429000"/>
            <a:ext cx="11689986" cy="3259320"/>
          </a:xfrm>
          <a:prstGeom prst="rect">
            <a:avLst/>
          </a:prstGeom>
          <a:ln w="50800">
            <a:solidFill>
              <a:srgbClr val="85D3DB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C2B128-9A3A-42FB-97CE-E53C23DC0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4865" y="1053769"/>
            <a:ext cx="7747407" cy="4878905"/>
          </a:xfrm>
          <a:prstGeom prst="rect">
            <a:avLst/>
          </a:prstGeom>
          <a:ln w="50800">
            <a:solidFill>
              <a:srgbClr val="85D3DB"/>
            </a:solidFill>
          </a:ln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1FDFF83-10A9-440C-AD81-4DF32FC8DCBD}"/>
              </a:ext>
            </a:extLst>
          </p:cNvPr>
          <p:cNvSpPr/>
          <p:nvPr/>
        </p:nvSpPr>
        <p:spPr>
          <a:xfrm>
            <a:off x="4378029" y="2029605"/>
            <a:ext cx="1083657" cy="3654503"/>
          </a:xfrm>
          <a:prstGeom prst="roundRect">
            <a:avLst/>
          </a:prstGeom>
          <a:noFill/>
          <a:ln w="28575">
            <a:solidFill>
              <a:srgbClr val="D65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730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093B11A-9057-4566-B3EF-3339A6A424D6}"/>
              </a:ext>
            </a:extLst>
          </p:cNvPr>
          <p:cNvGrpSpPr/>
          <p:nvPr/>
        </p:nvGrpSpPr>
        <p:grpSpPr>
          <a:xfrm>
            <a:off x="0" y="-74107"/>
            <a:ext cx="12192000" cy="948010"/>
            <a:chOff x="0" y="-24679"/>
            <a:chExt cx="12192000" cy="94801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8F42C18-C2BD-495A-BA93-0227772A0359}"/>
                </a:ext>
              </a:extLst>
            </p:cNvPr>
            <p:cNvSpPr/>
            <p:nvPr/>
          </p:nvSpPr>
          <p:spPr>
            <a:xfrm>
              <a:off x="0" y="-24679"/>
              <a:ext cx="12192000" cy="923330"/>
            </a:xfrm>
            <a:prstGeom prst="rect">
              <a:avLst/>
            </a:prstGeom>
            <a:solidFill>
              <a:srgbClr val="D65EA2"/>
            </a:solidFill>
            <a:ln>
              <a:solidFill>
                <a:srgbClr val="D65E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3CE792B-FA3F-4EC1-926C-393CB602660C}"/>
                </a:ext>
              </a:extLst>
            </p:cNvPr>
            <p:cNvSpPr txBox="1"/>
            <p:nvPr/>
          </p:nvSpPr>
          <p:spPr>
            <a:xfrm flipH="1">
              <a:off x="2834785" y="1"/>
              <a:ext cx="88257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400" dirty="0">
                  <a:solidFill>
                    <a:srgbClr val="00203C"/>
                  </a:solidFill>
                  <a:latin typeface="Helvetica Light"/>
                </a:rPr>
                <a:t>Sharing with Others</a:t>
              </a:r>
              <a:endParaRPr kumimoji="0" lang="en-AU" sz="5400" i="0" u="none" strike="noStrike" kern="1200" cap="none" spc="0" normalizeH="0" baseline="0" noProof="0" dirty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Helvetica Light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E015855-1A36-4230-9F5D-EC3543A1C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10" y="873971"/>
            <a:ext cx="8942599" cy="4878904"/>
          </a:xfrm>
          <a:prstGeom prst="rect">
            <a:avLst/>
          </a:prstGeom>
          <a:ln w="50800">
            <a:solidFill>
              <a:srgbClr val="85D3DB"/>
            </a:solidFill>
          </a:ln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91BD1A-3FF8-426D-B3AF-0D2617CA27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33" y="5097961"/>
            <a:ext cx="11133728" cy="1530626"/>
          </a:xfrm>
          <a:prstGeom prst="rect">
            <a:avLst/>
          </a:prstGeom>
          <a:ln w="50800">
            <a:solidFill>
              <a:srgbClr val="85D3DB"/>
            </a:solidFill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9F02CA7-4E25-46B0-8B0E-D69EAAF30875}"/>
              </a:ext>
            </a:extLst>
          </p:cNvPr>
          <p:cNvGrpSpPr/>
          <p:nvPr/>
        </p:nvGrpSpPr>
        <p:grpSpPr>
          <a:xfrm>
            <a:off x="174892" y="359665"/>
            <a:ext cx="2671178" cy="2496205"/>
            <a:chOff x="232042" y="134772"/>
            <a:chExt cx="2671178" cy="249620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EF12CB7-678F-4F25-B61C-0EFB420C8F2B}"/>
                </a:ext>
              </a:extLst>
            </p:cNvPr>
            <p:cNvSpPr/>
            <p:nvPr/>
          </p:nvSpPr>
          <p:spPr>
            <a:xfrm>
              <a:off x="232042" y="134772"/>
              <a:ext cx="2671178" cy="2496205"/>
            </a:xfrm>
            <a:prstGeom prst="ellipse">
              <a:avLst/>
            </a:prstGeom>
            <a:solidFill>
              <a:srgbClr val="00203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7A72577-9A08-451A-A999-25DB91758B74}"/>
                </a:ext>
              </a:extLst>
            </p:cNvPr>
            <p:cNvSpPr txBox="1"/>
            <p:nvPr/>
          </p:nvSpPr>
          <p:spPr>
            <a:xfrm>
              <a:off x="275835" y="828876"/>
              <a:ext cx="25835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sz="5400" b="1" dirty="0">
                  <a:solidFill>
                    <a:srgbClr val="D65EA2"/>
                  </a:solidFill>
                  <a:latin typeface="Nexa Bold" charset="0"/>
                  <a:ea typeface="Nexa Bold" charset="0"/>
                  <a:cs typeface="Nexa Bold" charset="0"/>
                  <a:sym typeface="Arial"/>
                </a:rPr>
                <a:t>Oh no!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93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D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3ECEF21-741F-4B95-9831-B2DFDEF51CDB}"/>
              </a:ext>
            </a:extLst>
          </p:cNvPr>
          <p:cNvGrpSpPr/>
          <p:nvPr/>
        </p:nvGrpSpPr>
        <p:grpSpPr>
          <a:xfrm>
            <a:off x="205409" y="229903"/>
            <a:ext cx="4024933" cy="6628097"/>
            <a:chOff x="-39756" y="-89452"/>
            <a:chExt cx="4352925" cy="706502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109C3B1-4176-4135-9AC8-EC13E1C86AD2}"/>
                </a:ext>
              </a:extLst>
            </p:cNvPr>
            <p:cNvSpPr/>
            <p:nvPr/>
          </p:nvSpPr>
          <p:spPr>
            <a:xfrm>
              <a:off x="-39756" y="-89452"/>
              <a:ext cx="4352925" cy="6858000"/>
            </a:xfrm>
            <a:prstGeom prst="rect">
              <a:avLst/>
            </a:prstGeom>
            <a:solidFill>
              <a:srgbClr val="D65EA2"/>
            </a:solidFill>
            <a:ln w="76200">
              <a:solidFill>
                <a:srgbClr val="0020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" name="Picture 2" descr="A close up of a logo&#10;&#10;Description automatically generated">
              <a:extLst>
                <a:ext uri="{FF2B5EF4-FFF2-40B4-BE49-F238E27FC236}">
                  <a16:creationId xmlns:a16="http://schemas.microsoft.com/office/drawing/2014/main" id="{20F49D97-55E5-49B2-B559-AFC93AEE3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884" y="205740"/>
              <a:ext cx="3644886" cy="245745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217300-DCCB-4707-B701-1E40D39486B1}"/>
                </a:ext>
              </a:extLst>
            </p:cNvPr>
            <p:cNvSpPr/>
            <p:nvPr/>
          </p:nvSpPr>
          <p:spPr>
            <a:xfrm>
              <a:off x="312884" y="2697480"/>
              <a:ext cx="3644886" cy="4278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Nexa Bold"/>
                  <a:ea typeface="Helvetica Light" charset="0"/>
                  <a:cs typeface="Helvetica Light" charset="0"/>
                </a:rPr>
                <a:t>KEEP CALM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Helvetica Light" charset="0"/>
                  <a:ea typeface="Helvetica Light" charset="0"/>
                  <a:cs typeface="Helvetica Light" charset="0"/>
                </a:rPr>
                <a:t>RESTART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Helvetica Light" charset="0"/>
                  <a:ea typeface="Helvetica Light" charset="0"/>
                  <a:cs typeface="Helvetica Light" charset="0"/>
                </a:rPr>
                <a:t>AND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Helvetica Light" charset="0"/>
                  <a:ea typeface="Helvetica Light" charset="0"/>
                  <a:cs typeface="Helvetica Light" charset="0"/>
                </a:rPr>
                <a:t>RUN ALL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Helvetica Light" charset="0"/>
                <a:ea typeface="Helvetica Light" charset="0"/>
                <a:cs typeface="Helvetica Light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Light" charset="0"/>
                  <a:ea typeface="Helvetica Light" charset="0"/>
                  <a:cs typeface="Helvetica Light" charset="0"/>
                </a:rPr>
                <a:t> 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69F82B0-DC54-4737-8D1E-528BAB26DEC8}"/>
              </a:ext>
            </a:extLst>
          </p:cNvPr>
          <p:cNvSpPr/>
          <p:nvPr/>
        </p:nvSpPr>
        <p:spPr>
          <a:xfrm>
            <a:off x="4567986" y="197229"/>
            <a:ext cx="7430180" cy="6433874"/>
          </a:xfrm>
          <a:prstGeom prst="rect">
            <a:avLst/>
          </a:prstGeom>
          <a:solidFill>
            <a:schemeClr val="bg1"/>
          </a:solidFill>
          <a:ln w="76200">
            <a:solidFill>
              <a:srgbClr val="0020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D5C2495-5571-4862-8A81-5B7AA98F0EE9}"/>
              </a:ext>
            </a:extLst>
          </p:cNvPr>
          <p:cNvGrpSpPr/>
          <p:nvPr/>
        </p:nvGrpSpPr>
        <p:grpSpPr>
          <a:xfrm>
            <a:off x="4866871" y="3674807"/>
            <a:ext cx="6607419" cy="2635479"/>
            <a:chOff x="5247860" y="3636707"/>
            <a:chExt cx="5950205" cy="263547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CA0077-E96B-4852-B402-3D5779D897F6}"/>
                </a:ext>
              </a:extLst>
            </p:cNvPr>
            <p:cNvSpPr txBox="1"/>
            <p:nvPr/>
          </p:nvSpPr>
          <p:spPr>
            <a:xfrm flipH="1">
              <a:off x="5247860" y="4192999"/>
              <a:ext cx="295149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Nexa Bold"/>
                  <a:ea typeface="+mn-ea"/>
                  <a:cs typeface="+mn-cs"/>
                </a:rPr>
                <a:t>Print for value</a:t>
              </a:r>
              <a:endPara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Nexa Bold"/>
                <a:ea typeface="+mn-ea"/>
                <a:cs typeface="+mn-cs"/>
              </a:endParaRPr>
            </a:p>
          </p:txBody>
        </p:sp>
        <p:pic>
          <p:nvPicPr>
            <p:cNvPr id="16" name="Picture 15" descr="A close up of a logo&#10;&#10;Description automatically generated">
              <a:extLst>
                <a:ext uri="{FF2B5EF4-FFF2-40B4-BE49-F238E27FC236}">
                  <a16:creationId xmlns:a16="http://schemas.microsoft.com/office/drawing/2014/main" id="{8E56DD4B-D0BB-4DAE-BFBE-2B70E5168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3924" y="3636707"/>
              <a:ext cx="2654141" cy="2635479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D296DE4-0142-4EFE-B36F-F8F099910643}"/>
              </a:ext>
            </a:extLst>
          </p:cNvPr>
          <p:cNvGrpSpPr/>
          <p:nvPr/>
        </p:nvGrpSpPr>
        <p:grpSpPr>
          <a:xfrm>
            <a:off x="4866871" y="890243"/>
            <a:ext cx="6779595" cy="2215613"/>
            <a:chOff x="4808996" y="867094"/>
            <a:chExt cx="6779595" cy="221561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0C86B6-8FDF-452B-A977-638EB2AFDBF4}"/>
                </a:ext>
              </a:extLst>
            </p:cNvPr>
            <p:cNvSpPr txBox="1"/>
            <p:nvPr/>
          </p:nvSpPr>
          <p:spPr>
            <a:xfrm flipH="1">
              <a:off x="8076864" y="1110032"/>
              <a:ext cx="351172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400" dirty="0">
                  <a:solidFill>
                    <a:srgbClr val="00203C"/>
                  </a:solidFill>
                  <a:latin typeface="Nexa Bold"/>
                </a:rPr>
                <a:t>Clean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400" dirty="0">
                  <a:solidFill>
                    <a:srgbClr val="00203C"/>
                  </a:solidFill>
                  <a:latin typeface="Nexa Bold"/>
                </a:rPr>
                <a:t>as you go</a:t>
              </a:r>
              <a:endParaRPr kumimoji="0" lang="en-AU" sz="5400" b="0" i="0" u="none" strike="noStrike" kern="1200" cap="none" spc="0" normalizeH="0" baseline="0" noProof="0" dirty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Nexa Bold"/>
                <a:ea typeface="+mn-ea"/>
                <a:cs typeface="+mn-cs"/>
              </a:endParaRPr>
            </a:p>
          </p:txBody>
        </p:sp>
        <p:pic>
          <p:nvPicPr>
            <p:cNvPr id="22" name="Picture 21" descr="A picture containing dark, sitting, computer, night&#10;&#10;Description automatically generated">
              <a:extLst>
                <a:ext uri="{FF2B5EF4-FFF2-40B4-BE49-F238E27FC236}">
                  <a16:creationId xmlns:a16="http://schemas.microsoft.com/office/drawing/2014/main" id="{F8AC5AAC-C055-4B2A-B2E6-E78A9D363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8996" y="867094"/>
              <a:ext cx="3020218" cy="22156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647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DE0BD76-74EF-456E-B14A-59B1AD525CA8}"/>
              </a:ext>
            </a:extLst>
          </p:cNvPr>
          <p:cNvGrpSpPr/>
          <p:nvPr/>
        </p:nvGrpSpPr>
        <p:grpSpPr>
          <a:xfrm>
            <a:off x="0" y="-74107"/>
            <a:ext cx="12192000" cy="948010"/>
            <a:chOff x="0" y="-24679"/>
            <a:chExt cx="12192000" cy="94801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6E176D-1E50-4B19-BF9E-59B22A3FE5CC}"/>
                </a:ext>
              </a:extLst>
            </p:cNvPr>
            <p:cNvSpPr/>
            <p:nvPr/>
          </p:nvSpPr>
          <p:spPr>
            <a:xfrm>
              <a:off x="0" y="-24679"/>
              <a:ext cx="12192000" cy="923330"/>
            </a:xfrm>
            <a:prstGeom prst="rect">
              <a:avLst/>
            </a:prstGeom>
            <a:solidFill>
              <a:srgbClr val="D65EA2"/>
            </a:solidFill>
            <a:ln>
              <a:solidFill>
                <a:srgbClr val="D65E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A5786D-833B-473C-952F-EA7E7C5236B6}"/>
                </a:ext>
              </a:extLst>
            </p:cNvPr>
            <p:cNvSpPr txBox="1"/>
            <p:nvPr/>
          </p:nvSpPr>
          <p:spPr>
            <a:xfrm flipH="1">
              <a:off x="2846069" y="1"/>
              <a:ext cx="8814451" cy="923330"/>
            </a:xfrm>
            <a:prstGeom prst="rect">
              <a:avLst/>
            </a:prstGeom>
            <a:noFill/>
          </p:spPr>
          <p:txBody>
            <a:bodyPr wrap="square" rIns="457200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Helvetica Light"/>
                </a:rPr>
                <a:t>Using .</a:t>
              </a:r>
              <a:r>
                <a:rPr kumimoji="0" lang="en-US" sz="5400" i="0" u="none" strike="noStrike" kern="1200" cap="none" spc="0" normalizeH="0" baseline="0" noProof="0" dirty="0" err="1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Helvetica Light"/>
                </a:rPr>
                <a:t>py</a:t>
              </a:r>
              <a:r>
                <a:rPr kumimoji="0" lang="en-US" sz="5400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Helvetica Light"/>
                </a:rPr>
                <a:t> </a:t>
              </a:r>
              <a:r>
                <a:rPr lang="en-US" sz="5400" dirty="0">
                  <a:solidFill>
                    <a:srgbClr val="00203C"/>
                  </a:solidFill>
                  <a:latin typeface="Helvetica Light"/>
                </a:rPr>
                <a:t>scripts</a:t>
              </a:r>
              <a:endParaRPr kumimoji="0" lang="en-AU" sz="5400" i="0" u="none" strike="noStrike" kern="1200" cap="none" spc="0" normalizeH="0" baseline="0" noProof="0" dirty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Helvetica Light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3CD7E71-D4B4-45C3-BF72-F8AFEE29A258}"/>
              </a:ext>
            </a:extLst>
          </p:cNvPr>
          <p:cNvGrpSpPr/>
          <p:nvPr/>
        </p:nvGrpSpPr>
        <p:grpSpPr>
          <a:xfrm>
            <a:off x="174892" y="359665"/>
            <a:ext cx="2671178" cy="2496205"/>
            <a:chOff x="232042" y="134772"/>
            <a:chExt cx="2671178" cy="249620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124B211-1278-4DB3-A95F-09DC728BC5BD}"/>
                </a:ext>
              </a:extLst>
            </p:cNvPr>
            <p:cNvSpPr/>
            <p:nvPr/>
          </p:nvSpPr>
          <p:spPr>
            <a:xfrm>
              <a:off x="232042" y="134772"/>
              <a:ext cx="2671178" cy="2496205"/>
            </a:xfrm>
            <a:prstGeom prst="ellipse">
              <a:avLst/>
            </a:prstGeom>
            <a:solidFill>
              <a:srgbClr val="00203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CB8F61-EFFE-4178-A743-E4EEEB3588FA}"/>
                </a:ext>
              </a:extLst>
            </p:cNvPr>
            <p:cNvSpPr txBox="1"/>
            <p:nvPr/>
          </p:nvSpPr>
          <p:spPr>
            <a:xfrm>
              <a:off x="275835" y="828876"/>
              <a:ext cx="25835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sz="5400" b="1" dirty="0">
                  <a:solidFill>
                    <a:srgbClr val="D65EA2"/>
                  </a:solidFill>
                  <a:latin typeface="Nexa Bold" charset="0"/>
                  <a:ea typeface="Nexa Bold" charset="0"/>
                  <a:cs typeface="Nexa Bold" charset="0"/>
                  <a:sym typeface="Arial"/>
                </a:rPr>
                <a:t>Oh no!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2D22017-D7FE-A84E-9870-7EADF20871CA}"/>
              </a:ext>
            </a:extLst>
          </p:cNvPr>
          <p:cNvSpPr/>
          <p:nvPr/>
        </p:nvSpPr>
        <p:spPr>
          <a:xfrm>
            <a:off x="3172139" y="1053769"/>
            <a:ext cx="8488381" cy="5610008"/>
          </a:xfrm>
          <a:prstGeom prst="rect">
            <a:avLst/>
          </a:prstGeom>
          <a:solidFill>
            <a:schemeClr val="bg1"/>
          </a:solidFill>
          <a:ln w="76200">
            <a:solidFill>
              <a:srgbClr val="85D3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4F8FFB-352F-C14D-BD3D-31F4F1512074}"/>
              </a:ext>
            </a:extLst>
          </p:cNvPr>
          <p:cNvSpPr txBox="1"/>
          <p:nvPr/>
        </p:nvSpPr>
        <p:spPr>
          <a:xfrm flipH="1">
            <a:off x="3172138" y="1146102"/>
            <a:ext cx="8488381" cy="1107996"/>
          </a:xfrm>
          <a:prstGeom prst="rect">
            <a:avLst/>
          </a:prstGeom>
          <a:noFill/>
        </p:spPr>
        <p:txBody>
          <a:bodyPr wrap="square" rIns="4572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Helvetica Light"/>
              </a:rPr>
              <a:t>Challenges</a:t>
            </a:r>
            <a:endParaRPr kumimoji="0" lang="en-AU" sz="6600" b="1" i="0" u="none" strike="noStrike" kern="1200" cap="none" spc="0" normalizeH="0" baseline="0" noProof="0" dirty="0">
              <a:ln>
                <a:noFill/>
              </a:ln>
              <a:solidFill>
                <a:srgbClr val="00203C"/>
              </a:solidFill>
              <a:effectLst/>
              <a:uLnTx/>
              <a:uFillTx/>
              <a:latin typeface="Helvetica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34E43D-EDE0-EB44-A96D-3B97553AC92A}"/>
              </a:ext>
            </a:extLst>
          </p:cNvPr>
          <p:cNvSpPr txBox="1"/>
          <p:nvPr/>
        </p:nvSpPr>
        <p:spPr>
          <a:xfrm flipH="1">
            <a:off x="3476095" y="2254098"/>
            <a:ext cx="7880466" cy="4056816"/>
          </a:xfrm>
          <a:prstGeom prst="rect">
            <a:avLst/>
          </a:prstGeom>
          <a:noFill/>
        </p:spPr>
        <p:txBody>
          <a:bodyPr wrap="square" rIns="457200" rtlCol="0">
            <a:spAutoFit/>
          </a:bodyPr>
          <a:lstStyle/>
          <a:p>
            <a:pPr marL="685800" marR="0" lvl="0" indent="-68580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400" dirty="0">
                <a:solidFill>
                  <a:srgbClr val="00203C"/>
                </a:solidFill>
                <a:latin typeface="Helvetica Light"/>
              </a:rPr>
              <a:t>Main function structure</a:t>
            </a:r>
          </a:p>
          <a:p>
            <a:pPr marL="685800" marR="0" lvl="0" indent="-68580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400" i="0" u="none" strike="noStrike" kern="1200" cap="none" spc="0" normalizeH="0" baseline="0" noProof="0" dirty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Helvetica Light"/>
              </a:rPr>
              <a:t>Providing inputs</a:t>
            </a:r>
          </a:p>
          <a:p>
            <a:pPr marL="685800" marR="0" lvl="0" indent="-68580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400" dirty="0">
                <a:solidFill>
                  <a:srgbClr val="00203C"/>
                </a:solidFill>
                <a:latin typeface="Helvetica Light"/>
              </a:rPr>
              <a:t>Reusing functions across notebooks / projects</a:t>
            </a:r>
            <a:endParaRPr kumimoji="0" lang="en-AU" sz="4400" i="0" u="none" strike="noStrike" kern="1200" cap="none" spc="0" normalizeH="0" baseline="0" noProof="0" dirty="0">
              <a:ln>
                <a:noFill/>
              </a:ln>
              <a:solidFill>
                <a:srgbClr val="00203C"/>
              </a:solidFill>
              <a:effectLst/>
              <a:uLnTx/>
              <a:uFillTx/>
              <a:latin typeface="Helvetica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08CA76-19D9-2A45-9BF6-0839713AB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094" y="1284949"/>
            <a:ext cx="4940300" cy="1384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EE97FA-6158-514A-884C-5B9DE669E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549" y="1712730"/>
            <a:ext cx="4622800" cy="1574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CC4580-E60D-5540-9ACE-12D57AB07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1211" y="2254098"/>
            <a:ext cx="5778500" cy="3225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8EA6C2-C189-9B49-B2B6-19CFAA6179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0962" y="1273408"/>
            <a:ext cx="8737600" cy="4775200"/>
          </a:xfrm>
          <a:prstGeom prst="rect">
            <a:avLst/>
          </a:prstGeom>
          <a:ln w="50800">
            <a:noFill/>
          </a:ln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16EB25D-C1C8-AF4C-9325-6450D4209B0C}"/>
              </a:ext>
            </a:extLst>
          </p:cNvPr>
          <p:cNvSpPr/>
          <p:nvPr/>
        </p:nvSpPr>
        <p:spPr>
          <a:xfrm>
            <a:off x="4228893" y="3640380"/>
            <a:ext cx="3237198" cy="735320"/>
          </a:xfrm>
          <a:prstGeom prst="roundRect">
            <a:avLst/>
          </a:prstGeom>
          <a:noFill/>
          <a:ln w="28575">
            <a:solidFill>
              <a:srgbClr val="D65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7259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8F42C18-C2BD-495A-BA93-0227772A0359}"/>
              </a:ext>
            </a:extLst>
          </p:cNvPr>
          <p:cNvSpPr/>
          <p:nvPr/>
        </p:nvSpPr>
        <p:spPr>
          <a:xfrm>
            <a:off x="0" y="-74107"/>
            <a:ext cx="12192000" cy="923330"/>
          </a:xfrm>
          <a:prstGeom prst="rect">
            <a:avLst/>
          </a:prstGeom>
          <a:solidFill>
            <a:srgbClr val="D65EA2"/>
          </a:solidFill>
          <a:ln>
            <a:solidFill>
              <a:srgbClr val="D65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top_level_scripts.mov" descr="top_level_scripts.mov">
            <a:hlinkClick r:id="" action="ppaction://media"/>
            <a:extLst>
              <a:ext uri="{FF2B5EF4-FFF2-40B4-BE49-F238E27FC236}">
                <a16:creationId xmlns:a16="http://schemas.microsoft.com/office/drawing/2014/main" id="{2AD0064A-2F62-3C45-8AD4-F4BD169721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4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7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8F42C18-C2BD-495A-BA93-0227772A0359}"/>
              </a:ext>
            </a:extLst>
          </p:cNvPr>
          <p:cNvSpPr/>
          <p:nvPr/>
        </p:nvSpPr>
        <p:spPr>
          <a:xfrm>
            <a:off x="0" y="-74107"/>
            <a:ext cx="12192000" cy="923330"/>
          </a:xfrm>
          <a:prstGeom prst="rect">
            <a:avLst/>
          </a:prstGeom>
          <a:solidFill>
            <a:srgbClr val="D65EA2"/>
          </a:solidFill>
          <a:ln>
            <a:solidFill>
              <a:srgbClr val="D65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in_a_folder.mov" descr="in_a_folder.mov">
            <a:hlinkClick r:id="" action="ppaction://media"/>
            <a:extLst>
              <a:ext uri="{FF2B5EF4-FFF2-40B4-BE49-F238E27FC236}">
                <a16:creationId xmlns:a16="http://schemas.microsoft.com/office/drawing/2014/main" id="{A2905B72-9766-C144-94B8-0A3D4E1B8E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9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093B11A-9057-4566-B3EF-3339A6A424D6}"/>
              </a:ext>
            </a:extLst>
          </p:cNvPr>
          <p:cNvGrpSpPr/>
          <p:nvPr/>
        </p:nvGrpSpPr>
        <p:grpSpPr>
          <a:xfrm>
            <a:off x="0" y="-74107"/>
            <a:ext cx="12192000" cy="948010"/>
            <a:chOff x="0" y="-24679"/>
            <a:chExt cx="12192000" cy="94801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8F42C18-C2BD-495A-BA93-0227772A0359}"/>
                </a:ext>
              </a:extLst>
            </p:cNvPr>
            <p:cNvSpPr/>
            <p:nvPr/>
          </p:nvSpPr>
          <p:spPr>
            <a:xfrm>
              <a:off x="0" y="-24679"/>
              <a:ext cx="12192000" cy="923330"/>
            </a:xfrm>
            <a:prstGeom prst="rect">
              <a:avLst/>
            </a:prstGeom>
            <a:solidFill>
              <a:srgbClr val="D65EA2"/>
            </a:solidFill>
            <a:ln>
              <a:solidFill>
                <a:srgbClr val="D65E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3CE792B-FA3F-4EC1-926C-393CB602660C}"/>
                </a:ext>
              </a:extLst>
            </p:cNvPr>
            <p:cNvSpPr txBox="1"/>
            <p:nvPr/>
          </p:nvSpPr>
          <p:spPr>
            <a:xfrm flipH="1">
              <a:off x="2834785" y="1"/>
              <a:ext cx="88257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Helvetica Light"/>
                </a:rPr>
                <a:t>Call Scripts from Notebooks</a:t>
              </a:r>
              <a:endParaRPr kumimoji="0" lang="en-AU" sz="5400" i="0" u="none" strike="noStrike" kern="1200" cap="none" spc="0" normalizeH="0" baseline="0" noProof="0" dirty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Helvetica Light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C05B241-7C61-0443-870E-73E69673D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392" y="845503"/>
            <a:ext cx="6673696" cy="6012497"/>
          </a:xfrm>
          <a:prstGeom prst="rect">
            <a:avLst/>
          </a:prstGeom>
          <a:ln w="50800">
            <a:solidFill>
              <a:srgbClr val="85D3DB"/>
            </a:solidFill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DB2BFF5-ACA9-594B-920E-B98D7B924587}"/>
              </a:ext>
            </a:extLst>
          </p:cNvPr>
          <p:cNvGrpSpPr/>
          <p:nvPr/>
        </p:nvGrpSpPr>
        <p:grpSpPr>
          <a:xfrm>
            <a:off x="174892" y="359665"/>
            <a:ext cx="2671178" cy="2496205"/>
            <a:chOff x="232042" y="134772"/>
            <a:chExt cx="2671178" cy="2496205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F6659BE-EE07-974C-B774-9089B3752B1B}"/>
                </a:ext>
              </a:extLst>
            </p:cNvPr>
            <p:cNvSpPr/>
            <p:nvPr/>
          </p:nvSpPr>
          <p:spPr>
            <a:xfrm>
              <a:off x="232042" y="134772"/>
              <a:ext cx="2671178" cy="2496205"/>
            </a:xfrm>
            <a:prstGeom prst="ellipse">
              <a:avLst/>
            </a:prstGeom>
            <a:solidFill>
              <a:srgbClr val="D65EA2"/>
            </a:solidFill>
            <a:ln w="50800" cap="flat" cmpd="sng" algn="ctr">
              <a:solidFill>
                <a:srgbClr val="00203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EC038BD-815A-B847-8CE0-5620286FADC1}"/>
                </a:ext>
              </a:extLst>
            </p:cNvPr>
            <p:cNvSpPr txBox="1"/>
            <p:nvPr/>
          </p:nvSpPr>
          <p:spPr>
            <a:xfrm>
              <a:off x="275835" y="921209"/>
              <a:ext cx="25835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sz="5400" b="1" dirty="0">
                  <a:solidFill>
                    <a:srgbClr val="00203C"/>
                  </a:solidFill>
                  <a:latin typeface="Nexa Bold" charset="0"/>
                  <a:ea typeface="Nexa Bold" charset="0"/>
                  <a:cs typeface="Nexa Bold" charset="0"/>
                  <a:sym typeface="Arial"/>
                </a:rPr>
                <a:t>A Tip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853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D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3ECEF21-741F-4B95-9831-B2DFDEF51CDB}"/>
              </a:ext>
            </a:extLst>
          </p:cNvPr>
          <p:cNvGrpSpPr/>
          <p:nvPr/>
        </p:nvGrpSpPr>
        <p:grpSpPr>
          <a:xfrm>
            <a:off x="205409" y="229903"/>
            <a:ext cx="4024933" cy="6628097"/>
            <a:chOff x="-39756" y="-89452"/>
            <a:chExt cx="4352925" cy="706502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109C3B1-4176-4135-9AC8-EC13E1C86AD2}"/>
                </a:ext>
              </a:extLst>
            </p:cNvPr>
            <p:cNvSpPr/>
            <p:nvPr/>
          </p:nvSpPr>
          <p:spPr>
            <a:xfrm>
              <a:off x="-39756" y="-89452"/>
              <a:ext cx="4352925" cy="6858000"/>
            </a:xfrm>
            <a:prstGeom prst="rect">
              <a:avLst/>
            </a:prstGeom>
            <a:solidFill>
              <a:srgbClr val="D65EA2"/>
            </a:solidFill>
            <a:ln w="76200">
              <a:solidFill>
                <a:srgbClr val="0020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" name="Picture 2" descr="A close up of a logo&#10;&#10;Description automatically generated">
              <a:extLst>
                <a:ext uri="{FF2B5EF4-FFF2-40B4-BE49-F238E27FC236}">
                  <a16:creationId xmlns:a16="http://schemas.microsoft.com/office/drawing/2014/main" id="{20F49D97-55E5-49B2-B559-AFC93AEE3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884" y="205740"/>
              <a:ext cx="3644886" cy="245745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217300-DCCB-4707-B701-1E40D39486B1}"/>
                </a:ext>
              </a:extLst>
            </p:cNvPr>
            <p:cNvSpPr/>
            <p:nvPr/>
          </p:nvSpPr>
          <p:spPr>
            <a:xfrm>
              <a:off x="312884" y="2697480"/>
              <a:ext cx="3644886" cy="4278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Nexa Bold"/>
                  <a:ea typeface="Helvetica Light" charset="0"/>
                  <a:cs typeface="Helvetica Light" charset="0"/>
                </a:rPr>
                <a:t>KEEP CALM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Helvetica Light" charset="0"/>
                  <a:ea typeface="Helvetica Light" charset="0"/>
                  <a:cs typeface="Helvetica Light" charset="0"/>
                </a:rPr>
                <a:t>RESTART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Helvetica Light" charset="0"/>
                  <a:ea typeface="Helvetica Light" charset="0"/>
                  <a:cs typeface="Helvetica Light" charset="0"/>
                </a:rPr>
                <a:t>AND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Helvetica Light" charset="0"/>
                  <a:ea typeface="Helvetica Light" charset="0"/>
                  <a:cs typeface="Helvetica Light" charset="0"/>
                </a:rPr>
                <a:t>RUN ALL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Helvetica Light" charset="0"/>
                <a:ea typeface="Helvetica Light" charset="0"/>
                <a:cs typeface="Helvetica Light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Light" charset="0"/>
                  <a:ea typeface="Helvetica Light" charset="0"/>
                  <a:cs typeface="Helvetica Light" charset="0"/>
                </a:rPr>
                <a:t> 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69F82B0-DC54-4737-8D1E-528BAB26DEC8}"/>
              </a:ext>
            </a:extLst>
          </p:cNvPr>
          <p:cNvSpPr/>
          <p:nvPr/>
        </p:nvSpPr>
        <p:spPr>
          <a:xfrm>
            <a:off x="4556410" y="261247"/>
            <a:ext cx="7430180" cy="6433874"/>
          </a:xfrm>
          <a:prstGeom prst="rect">
            <a:avLst/>
          </a:prstGeom>
          <a:solidFill>
            <a:schemeClr val="bg1"/>
          </a:solidFill>
          <a:ln w="76200">
            <a:solidFill>
              <a:srgbClr val="0020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0C86B6-8FDF-452B-A977-638EB2AFDBF4}"/>
              </a:ext>
            </a:extLst>
          </p:cNvPr>
          <p:cNvSpPr txBox="1"/>
          <p:nvPr/>
        </p:nvSpPr>
        <p:spPr>
          <a:xfrm flipH="1">
            <a:off x="4556410" y="639786"/>
            <a:ext cx="74301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srgbClr val="00203C"/>
                </a:solidFill>
                <a:latin typeface="Nexa Bold"/>
              </a:rPr>
              <a:t>Script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Nexa Bold"/>
                <a:ea typeface="+mn-ea"/>
                <a:cs typeface="+mn-cs"/>
              </a:rPr>
              <a:t>Tips</a:t>
            </a:r>
            <a:endParaRPr kumimoji="0" lang="en-AU" sz="4400" b="0" i="0" u="none" strike="noStrike" kern="1200" cap="none" spc="0" normalizeH="0" baseline="0" noProof="0" dirty="0">
              <a:ln>
                <a:noFill/>
              </a:ln>
              <a:solidFill>
                <a:srgbClr val="00203C"/>
              </a:solidFill>
              <a:effectLst/>
              <a:uLnTx/>
              <a:uFillTx/>
              <a:latin typeface="Nexa Bold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23FDA4-4E34-A946-B21F-BD773302D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422" y="1787765"/>
            <a:ext cx="7088154" cy="1698057"/>
          </a:xfrm>
          <a:prstGeom prst="rect">
            <a:avLst/>
          </a:prstGeom>
          <a:ln w="50800">
            <a:solidFill>
              <a:srgbClr val="85D3DB"/>
            </a:solidFill>
          </a:ln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2CDB52C-C4E8-ED44-B262-F0F3BC0F01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799" y="5062349"/>
            <a:ext cx="1906265" cy="7960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BB7A39-CDB1-A046-A07F-5A8ED2E183BF}"/>
              </a:ext>
            </a:extLst>
          </p:cNvPr>
          <p:cNvSpPr txBox="1"/>
          <p:nvPr/>
        </p:nvSpPr>
        <p:spPr>
          <a:xfrm flipH="1">
            <a:off x="4647911" y="3903740"/>
            <a:ext cx="743017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noProof="0" dirty="0">
                <a:solidFill>
                  <a:srgbClr val="00203C"/>
                </a:solidFill>
                <a:latin typeface="Helvetica Light" panose="020B0403020202020204" pitchFamily="34" charset="0"/>
              </a:rPr>
              <a:t>Commits as project records: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rgbClr val="00203C"/>
                </a:solidFill>
                <a:latin typeface="Helvetica Light" panose="020B0403020202020204" pitchFamily="34" charset="0"/>
              </a:rPr>
              <a:t>-m “Beginning weather collection for Melbourne”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rgbClr val="00203C"/>
                </a:solidFill>
                <a:latin typeface="Helvetica Light" panose="020B0403020202020204" pitchFamily="34" charset="0"/>
              </a:rPr>
              <a:t>-m “</a:t>
            </a:r>
            <a:r>
              <a:rPr lang="en-US" sz="2400" noProof="0" dirty="0">
                <a:solidFill>
                  <a:srgbClr val="00203C"/>
                </a:solidFill>
                <a:latin typeface="Helvetica Light" panose="020B0403020202020204" pitchFamily="34" charset="0"/>
              </a:rPr>
              <a:t>Melbourne weather data collected”</a:t>
            </a:r>
          </a:p>
        </p:txBody>
      </p:sp>
    </p:spTree>
    <p:extLst>
      <p:ext uri="{BB962C8B-B14F-4D97-AF65-F5344CB8AC3E}">
        <p14:creationId xmlns:p14="http://schemas.microsoft.com/office/powerpoint/2010/main" val="124544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CB5CD8-2F71-664E-AFF4-9158985F9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9" r="15888"/>
          <a:stretch/>
        </p:blipFill>
        <p:spPr>
          <a:xfrm>
            <a:off x="1" y="-1"/>
            <a:ext cx="7251872" cy="703211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428FBC0-A203-428E-8DDC-2FC031CA5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9" y="256380"/>
            <a:ext cx="5595937" cy="107791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How did I get to this cliff?</a:t>
            </a:r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1662AACC-8FE9-5449-9B33-411A858598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785" y="3201494"/>
            <a:ext cx="5025016" cy="3515736"/>
          </a:xfrm>
          <a:prstGeom prst="rect">
            <a:avLst/>
          </a:prstGeom>
        </p:spPr>
      </p:pic>
      <p:pic>
        <p:nvPicPr>
          <p:cNvPr id="5" name="Picture 4" descr="A picture containing sky, table&#10;&#10;Description automatically generated">
            <a:extLst>
              <a:ext uri="{FF2B5EF4-FFF2-40B4-BE49-F238E27FC236}">
                <a16:creationId xmlns:a16="http://schemas.microsoft.com/office/drawing/2014/main" id="{52293912-703F-437D-AD01-310DD66BF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410" y="680844"/>
            <a:ext cx="2158632" cy="218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1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D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3ECEF21-741F-4B95-9831-B2DFDEF51CDB}"/>
              </a:ext>
            </a:extLst>
          </p:cNvPr>
          <p:cNvGrpSpPr/>
          <p:nvPr/>
        </p:nvGrpSpPr>
        <p:grpSpPr>
          <a:xfrm>
            <a:off x="205409" y="229903"/>
            <a:ext cx="4024933" cy="6628097"/>
            <a:chOff x="-39756" y="-89452"/>
            <a:chExt cx="4352925" cy="706502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109C3B1-4176-4135-9AC8-EC13E1C86AD2}"/>
                </a:ext>
              </a:extLst>
            </p:cNvPr>
            <p:cNvSpPr/>
            <p:nvPr/>
          </p:nvSpPr>
          <p:spPr>
            <a:xfrm>
              <a:off x="-39756" y="-89452"/>
              <a:ext cx="4352925" cy="6858000"/>
            </a:xfrm>
            <a:prstGeom prst="rect">
              <a:avLst/>
            </a:prstGeom>
            <a:solidFill>
              <a:srgbClr val="D65EA2"/>
            </a:solidFill>
            <a:ln w="76200">
              <a:solidFill>
                <a:srgbClr val="0020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" name="Picture 2" descr="A close up of a logo&#10;&#10;Description automatically generated">
              <a:extLst>
                <a:ext uri="{FF2B5EF4-FFF2-40B4-BE49-F238E27FC236}">
                  <a16:creationId xmlns:a16="http://schemas.microsoft.com/office/drawing/2014/main" id="{20F49D97-55E5-49B2-B559-AFC93AEE3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884" y="205740"/>
              <a:ext cx="3644886" cy="245745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217300-DCCB-4707-B701-1E40D39486B1}"/>
                </a:ext>
              </a:extLst>
            </p:cNvPr>
            <p:cNvSpPr/>
            <p:nvPr/>
          </p:nvSpPr>
          <p:spPr>
            <a:xfrm>
              <a:off x="312884" y="2697480"/>
              <a:ext cx="3644886" cy="4278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Nexa Bold"/>
                  <a:ea typeface="Helvetica Light" charset="0"/>
                  <a:cs typeface="Helvetica Light" charset="0"/>
                </a:rPr>
                <a:t>KEEP CALM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Helvetica Light" charset="0"/>
                  <a:ea typeface="Helvetica Light" charset="0"/>
                  <a:cs typeface="Helvetica Light" charset="0"/>
                </a:rPr>
                <a:t>RESTART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Helvetica Light" charset="0"/>
                  <a:ea typeface="Helvetica Light" charset="0"/>
                  <a:cs typeface="Helvetica Light" charset="0"/>
                </a:rPr>
                <a:t>AND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Helvetica Light" charset="0"/>
                  <a:ea typeface="Helvetica Light" charset="0"/>
                  <a:cs typeface="Helvetica Light" charset="0"/>
                </a:rPr>
                <a:t>RUN ALL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Helvetica Light" charset="0"/>
                <a:ea typeface="Helvetica Light" charset="0"/>
                <a:cs typeface="Helvetica Light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Light" charset="0"/>
                  <a:ea typeface="Helvetica Light" charset="0"/>
                  <a:cs typeface="Helvetica Light" charset="0"/>
                </a:rPr>
                <a:t> 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69F82B0-DC54-4737-8D1E-528BAB26DEC8}"/>
              </a:ext>
            </a:extLst>
          </p:cNvPr>
          <p:cNvSpPr/>
          <p:nvPr/>
        </p:nvSpPr>
        <p:spPr>
          <a:xfrm>
            <a:off x="4556411" y="229903"/>
            <a:ext cx="7430180" cy="6433874"/>
          </a:xfrm>
          <a:prstGeom prst="rect">
            <a:avLst/>
          </a:prstGeom>
          <a:solidFill>
            <a:schemeClr val="bg1"/>
          </a:solidFill>
          <a:ln w="76200">
            <a:solidFill>
              <a:srgbClr val="0020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>
              <a:spcAft>
                <a:spcPts val="1200"/>
              </a:spcAft>
            </a:pPr>
            <a:r>
              <a:rPr lang="en-US" sz="3200" dirty="0">
                <a:solidFill>
                  <a:srgbClr val="00203C"/>
                </a:solidFill>
                <a:latin typeface="Helvetica Light"/>
              </a:rPr>
              <a:t>Be kind to yourself – we’re all always learning.</a:t>
            </a:r>
          </a:p>
          <a:p>
            <a:pPr marL="91440">
              <a:spcAft>
                <a:spcPts val="1200"/>
              </a:spcAft>
            </a:pPr>
            <a:r>
              <a:rPr lang="en-US" sz="3200" dirty="0">
                <a:solidFill>
                  <a:srgbClr val="00203C"/>
                </a:solidFill>
                <a:latin typeface="Helvetica Light"/>
              </a:rPr>
              <a:t>Be kind to others – look for value in notebooks.</a:t>
            </a:r>
          </a:p>
          <a:p>
            <a:pPr marL="91440">
              <a:spcAft>
                <a:spcPts val="1200"/>
              </a:spcAft>
            </a:pPr>
            <a:r>
              <a:rPr lang="en-US" sz="3200" dirty="0">
                <a:solidFill>
                  <a:srgbClr val="00203C"/>
                </a:solidFill>
                <a:latin typeface="Helvetica Light"/>
              </a:rPr>
              <a:t>Try one technique or improve one thing at a time – do whatever works for the rest.</a:t>
            </a:r>
          </a:p>
          <a:p>
            <a:pPr marL="91440">
              <a:spcAft>
                <a:spcPts val="1200"/>
              </a:spcAft>
            </a:pPr>
            <a:r>
              <a:rPr lang="en-US" sz="3200" dirty="0">
                <a:solidFill>
                  <a:srgbClr val="00203C"/>
                </a:solidFill>
                <a:latin typeface="Helvetica Light"/>
              </a:rPr>
              <a:t>Assume you will need this in the future.</a:t>
            </a:r>
          </a:p>
          <a:p>
            <a:pPr marL="91440">
              <a:spcAft>
                <a:spcPts val="1200"/>
              </a:spcAft>
            </a:pPr>
            <a:r>
              <a:rPr lang="en-US" sz="3200" dirty="0">
                <a:solidFill>
                  <a:srgbClr val="00203C"/>
                </a:solidFill>
                <a:latin typeface="Helvetica Light"/>
              </a:rPr>
              <a:t>Focus on consistency &amp; quality.</a:t>
            </a:r>
          </a:p>
          <a:p>
            <a:pPr marL="91440">
              <a:spcAft>
                <a:spcPts val="1200"/>
              </a:spcAft>
            </a:pPr>
            <a:r>
              <a:rPr lang="en-US" sz="3200" dirty="0">
                <a:solidFill>
                  <a:srgbClr val="00203C"/>
                </a:solidFill>
                <a:latin typeface="Helvetica Light"/>
              </a:rPr>
              <a:t>Let things go.</a:t>
            </a:r>
          </a:p>
        </p:txBody>
      </p:sp>
    </p:spTree>
    <p:extLst>
      <p:ext uri="{BB962C8B-B14F-4D97-AF65-F5344CB8AC3E}">
        <p14:creationId xmlns:p14="http://schemas.microsoft.com/office/powerpoint/2010/main" val="66929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D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5AED7C-9D62-EF45-A2A2-75C6C5B719BA}"/>
              </a:ext>
            </a:extLst>
          </p:cNvPr>
          <p:cNvSpPr/>
          <p:nvPr/>
        </p:nvSpPr>
        <p:spPr>
          <a:xfrm>
            <a:off x="0" y="0"/>
            <a:ext cx="12192000" cy="1762699"/>
          </a:xfrm>
          <a:prstGeom prst="rect">
            <a:avLst/>
          </a:prstGeom>
          <a:solidFill>
            <a:srgbClr val="D65EA2"/>
          </a:solidFill>
          <a:ln>
            <a:solidFill>
              <a:srgbClr val="D65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DA96B-FD34-4F21-BB2D-87BA8604FD9E}"/>
              </a:ext>
            </a:extLst>
          </p:cNvPr>
          <p:cNvSpPr txBox="1"/>
          <p:nvPr/>
        </p:nvSpPr>
        <p:spPr>
          <a:xfrm>
            <a:off x="1146073" y="327351"/>
            <a:ext cx="98998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Bold" charset="0"/>
                <a:ea typeface="Nexa Bold" charset="0"/>
                <a:cs typeface="Nexa Bold" charset="0"/>
                <a:sym typeface="Arial"/>
              </a:rPr>
              <a:t>Happy </a:t>
            </a:r>
            <a:r>
              <a:rPr kumimoji="0" lang="en-US" sz="6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Bold" charset="0"/>
                <a:ea typeface="Nexa Bold" charset="0"/>
                <a:cs typeface="Nexa Bold" charset="0"/>
                <a:sym typeface="Arial"/>
              </a:rPr>
              <a:t>Notebooking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Bold" charset="0"/>
                <a:ea typeface="Nexa Bold" charset="0"/>
                <a:cs typeface="Nexa Bold" charset="0"/>
                <a:sym typeface="Arial"/>
              </a:rPr>
              <a:t>!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xa Bold" charset="0"/>
              <a:ea typeface="Nexa Bold" charset="0"/>
              <a:cs typeface="Nexa Bold" charset="0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72AB44-45B6-4E53-ABC4-4BBEB367A8A7}"/>
              </a:ext>
            </a:extLst>
          </p:cNvPr>
          <p:cNvSpPr txBox="1"/>
          <p:nvPr/>
        </p:nvSpPr>
        <p:spPr>
          <a:xfrm>
            <a:off x="658530" y="1959408"/>
            <a:ext cx="10542430" cy="1200329"/>
          </a:xfrm>
          <a:prstGeom prst="rect">
            <a:avLst/>
          </a:prstGeom>
          <a:solidFill>
            <a:srgbClr val="85D3DB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Helvetica Light"/>
                <a:ea typeface="+mn-ea"/>
                <a:cs typeface="+mn-cs"/>
              </a:rPr>
              <a:t>Lydia Peabody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Helvetica Light"/>
                <a:ea typeface="Nexa Bold" charset="0"/>
                <a:cs typeface="Nexa Bold" charset="0"/>
                <a:sym typeface="Arial"/>
              </a:rPr>
              <a:t>linkedin.com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Helvetica Light"/>
                <a:ea typeface="Nexa Bold" charset="0"/>
                <a:cs typeface="Nexa Bold" charset="0"/>
                <a:sym typeface="Arial"/>
              </a:rPr>
              <a:t>/in/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Helvetica Light"/>
                <a:ea typeface="Nexa Bold" charset="0"/>
                <a:cs typeface="Nexa Bold" charset="0"/>
                <a:sym typeface="Arial"/>
              </a:rPr>
              <a:t>lydia-peabody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Helvetica Light"/>
                <a:ea typeface="Nexa Bold" charset="0"/>
                <a:cs typeface="Nexa Bold" charset="0"/>
                <a:sym typeface="Arial"/>
              </a:rPr>
              <a:t>/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Helvetica Light"/>
                <a:ea typeface="+mn-ea"/>
                <a:cs typeface="+mn-cs"/>
              </a:rPr>
              <a:t>@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Helvetica Light"/>
                <a:ea typeface="+mn-ea"/>
                <a:cs typeface="+mn-cs"/>
              </a:rPr>
              <a:t>lydiapeabody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203C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6BAF36-B712-4126-A4D4-B3956CF373AE}"/>
              </a:ext>
            </a:extLst>
          </p:cNvPr>
          <p:cNvGrpSpPr>
            <a:grpSpLocks noChangeAspect="1"/>
          </p:cNvGrpSpPr>
          <p:nvPr/>
        </p:nvGrpSpPr>
        <p:grpSpPr>
          <a:xfrm>
            <a:off x="1913948" y="3477633"/>
            <a:ext cx="8031594" cy="1412161"/>
            <a:chOff x="6261678" y="4469377"/>
            <a:chExt cx="2711623" cy="476773"/>
          </a:xfrm>
        </p:grpSpPr>
        <p:pic>
          <p:nvPicPr>
            <p:cNvPr id="11" name="Picture 10" descr="Logo all white_horozontal.png">
              <a:extLst>
                <a:ext uri="{FF2B5EF4-FFF2-40B4-BE49-F238E27FC236}">
                  <a16:creationId xmlns:a16="http://schemas.microsoft.com/office/drawing/2014/main" id="{7A106B5D-4140-44DB-AB97-18687846AE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3238"/>
            <a:stretch/>
          </p:blipFill>
          <p:spPr>
            <a:xfrm>
              <a:off x="6261678" y="4469377"/>
              <a:ext cx="830607" cy="476773"/>
            </a:xfrm>
            <a:prstGeom prst="rect">
              <a:avLst/>
            </a:prstGeom>
          </p:spPr>
        </p:pic>
        <p:pic>
          <p:nvPicPr>
            <p:cNvPr id="12" name="Picture 11" descr="Logo all white_horozontal.png">
              <a:extLst>
                <a:ext uri="{FF2B5EF4-FFF2-40B4-BE49-F238E27FC236}">
                  <a16:creationId xmlns:a16="http://schemas.microsoft.com/office/drawing/2014/main" id="{61BF4D32-BEE6-441F-96B1-9DBEE2EB38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"/>
            <a:stretch/>
          </p:blipFill>
          <p:spPr>
            <a:xfrm>
              <a:off x="7079406" y="4504382"/>
              <a:ext cx="1893895" cy="44176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B4D4C67-7CE1-42CD-A674-82669CFB52C0}"/>
              </a:ext>
            </a:extLst>
          </p:cNvPr>
          <p:cNvSpPr txBox="1"/>
          <p:nvPr/>
        </p:nvSpPr>
        <p:spPr>
          <a:xfrm>
            <a:off x="824785" y="5486300"/>
            <a:ext cx="105424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Helvetica Light"/>
                <a:ea typeface="+mn-ea"/>
                <a:cs typeface="+mn-cs"/>
              </a:rPr>
              <a:t>Acknowledgements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Helvetica Light"/>
                <a:ea typeface="+mn-ea"/>
                <a:cs typeface="+mn-cs"/>
              </a:rPr>
              <a:t>Gala: inspiration, mentoring, patience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00203C"/>
                </a:solidFill>
                <a:latin typeface="Helvetica Light"/>
              </a:rPr>
              <a:t>Will: video speedups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203C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Helvetica Light"/>
                <a:ea typeface="+mn-ea"/>
                <a:cs typeface="+mn-cs"/>
              </a:rPr>
              <a:t>Images: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Helvetica Light"/>
                <a:ea typeface="+mn-ea"/>
                <a:cs typeface="+mn-cs"/>
              </a:rPr>
              <a:t>Clker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Helvetica Light"/>
                <a:ea typeface="+mn-ea"/>
                <a:cs typeface="+mn-cs"/>
              </a:rPr>
              <a:t>-Free-Vector-Images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Helvetica Light"/>
                <a:ea typeface="+mn-ea"/>
                <a:cs typeface="+mn-cs"/>
              </a:rPr>
              <a:t>Pixabay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203C"/>
              </a:solidFill>
              <a:effectLst/>
              <a:uLnTx/>
              <a:uFillTx/>
              <a:latin typeface="Helvetica Light"/>
              <a:ea typeface="Nexa Bold" charset="0"/>
              <a:cs typeface="Nexa Bold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723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fabric&#10;&#10;Description automatically generated">
            <a:extLst>
              <a:ext uri="{FF2B5EF4-FFF2-40B4-BE49-F238E27FC236}">
                <a16:creationId xmlns:a16="http://schemas.microsoft.com/office/drawing/2014/main" id="{B3925C5C-20FA-4A01-9132-6358C416C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399" y="3515758"/>
            <a:ext cx="4284712" cy="3046162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6F0F462D-22E9-41E7-91F0-EC897D7EEC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05" y="256291"/>
            <a:ext cx="959439" cy="1112949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B144F153-689D-4304-A72F-2CA956F900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365" y="242460"/>
            <a:ext cx="1112949" cy="1112949"/>
          </a:xfrm>
          <a:prstGeom prst="rect">
            <a:avLst/>
          </a:prstGeom>
        </p:spPr>
      </p:pic>
      <p:pic>
        <p:nvPicPr>
          <p:cNvPr id="13" name="Picture 12" descr="A picture containing toy&#10;&#10;Description automatically generated">
            <a:extLst>
              <a:ext uri="{FF2B5EF4-FFF2-40B4-BE49-F238E27FC236}">
                <a16:creationId xmlns:a16="http://schemas.microsoft.com/office/drawing/2014/main" id="{FF0C187E-0A3E-4FE1-A443-3156B4772E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725" y="102519"/>
            <a:ext cx="3429000" cy="665877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D77F8ED-467F-48D4-AE3F-48DD7912059E}"/>
              </a:ext>
            </a:extLst>
          </p:cNvPr>
          <p:cNvGrpSpPr/>
          <p:nvPr/>
        </p:nvGrpSpPr>
        <p:grpSpPr>
          <a:xfrm>
            <a:off x="7895967" y="296080"/>
            <a:ext cx="4009577" cy="2837525"/>
            <a:chOff x="132037" y="3512035"/>
            <a:chExt cx="4419853" cy="3371141"/>
          </a:xfrm>
        </p:grpSpPr>
        <p:pic>
          <p:nvPicPr>
            <p:cNvPr id="20" name="Picture 19" descr="A picture containing mug&#10;&#10;Description automatically generated">
              <a:extLst>
                <a:ext uri="{FF2B5EF4-FFF2-40B4-BE49-F238E27FC236}">
                  <a16:creationId xmlns:a16="http://schemas.microsoft.com/office/drawing/2014/main" id="{DC518CE8-0A2F-45B2-AAED-51A541E39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604" y="3512035"/>
              <a:ext cx="2228688" cy="197622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88F89C-AF8B-46ED-B10C-E6F18423C309}"/>
                </a:ext>
              </a:extLst>
            </p:cNvPr>
            <p:cNvSpPr txBox="1"/>
            <p:nvPr/>
          </p:nvSpPr>
          <p:spPr>
            <a:xfrm>
              <a:off x="132037" y="5603380"/>
              <a:ext cx="4419853" cy="12797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Helvetica Light"/>
                </a:rPr>
                <a:t>Experiments: Data Science with Python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081010-8C15-4D28-B409-FA095F543D7B}"/>
              </a:ext>
            </a:extLst>
          </p:cNvPr>
          <p:cNvSpPr txBox="1"/>
          <p:nvPr/>
        </p:nvSpPr>
        <p:spPr>
          <a:xfrm>
            <a:off x="8180173" y="3803210"/>
            <a:ext cx="3583459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Helvetica Light"/>
              </a:rPr>
              <a:t>Process</a:t>
            </a:r>
          </a:p>
          <a:p>
            <a:pPr algn="ctr"/>
            <a:r>
              <a:rPr lang="en-US" sz="3600" b="1" dirty="0">
                <a:latin typeface="Helvetica Light"/>
              </a:rPr>
              <a:t>Results</a:t>
            </a:r>
          </a:p>
          <a:p>
            <a:pPr algn="ctr"/>
            <a:r>
              <a:rPr lang="en-US" sz="3600" b="1" dirty="0" err="1">
                <a:latin typeface="Helvetica Light"/>
              </a:rPr>
              <a:t>Visualisations</a:t>
            </a:r>
            <a:endParaRPr lang="en-US" sz="3600" b="1" dirty="0">
              <a:latin typeface="Helvetica Light"/>
            </a:endParaRPr>
          </a:p>
          <a:p>
            <a:pPr algn="ctr"/>
            <a:r>
              <a:rPr lang="en-US" sz="3600" b="1" dirty="0">
                <a:latin typeface="Helvetica Light"/>
              </a:rPr>
              <a:t>Analysis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E9F99A-D216-0B44-9DE5-EC70EAFA43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242" y="1712169"/>
            <a:ext cx="4130024" cy="484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8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mirror&#10;&#10;Description automatically generated">
            <a:extLst>
              <a:ext uri="{FF2B5EF4-FFF2-40B4-BE49-F238E27FC236}">
                <a16:creationId xmlns:a16="http://schemas.microsoft.com/office/drawing/2014/main" id="{9E636C63-1628-4632-A554-A86710F30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567">
            <a:off x="143221" y="4181159"/>
            <a:ext cx="5569508" cy="2784754"/>
          </a:xfrm>
          <a:prstGeom prst="rect">
            <a:avLst/>
          </a:prstGeom>
        </p:spPr>
      </p:pic>
      <p:pic>
        <p:nvPicPr>
          <p:cNvPr id="15" name="Picture 14" descr="A picture containing object, light&#10;&#10;Description automatically generated">
            <a:extLst>
              <a:ext uri="{FF2B5EF4-FFF2-40B4-BE49-F238E27FC236}">
                <a16:creationId xmlns:a16="http://schemas.microsoft.com/office/drawing/2014/main" id="{B14FE307-91FE-4D5C-BAFD-A026F28EF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546" y="3090406"/>
            <a:ext cx="5649854" cy="3712131"/>
          </a:xfrm>
          <a:prstGeom prst="rect">
            <a:avLst/>
          </a:prstGeom>
        </p:spPr>
      </p:pic>
      <p:pic>
        <p:nvPicPr>
          <p:cNvPr id="17" name="Picture 16" descr="A picture containing sitting, table&#10;&#10;Description automatically generated">
            <a:extLst>
              <a:ext uri="{FF2B5EF4-FFF2-40B4-BE49-F238E27FC236}">
                <a16:creationId xmlns:a16="http://schemas.microsoft.com/office/drawing/2014/main" id="{426CC586-DC77-4ACE-9729-8EE7857650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71103">
            <a:off x="5388220" y="506730"/>
            <a:ext cx="6460489" cy="3230245"/>
          </a:xfrm>
          <a:prstGeom prst="rect">
            <a:avLst/>
          </a:prstGeom>
        </p:spPr>
      </p:pic>
      <p:pic>
        <p:nvPicPr>
          <p:cNvPr id="19" name="Picture 18" descr="A picture containing tool, scissors, holding, pair&#10;&#10;Description automatically generated">
            <a:extLst>
              <a:ext uri="{FF2B5EF4-FFF2-40B4-BE49-F238E27FC236}">
                <a16:creationId xmlns:a16="http://schemas.microsoft.com/office/drawing/2014/main" id="{0DE36802-C140-4319-B8B5-8A05BEA3FEC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7422" y="-346841"/>
            <a:ext cx="5343661" cy="5343661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6976211-7F9B-44FF-8EC9-FFF6790C369B}"/>
              </a:ext>
            </a:extLst>
          </p:cNvPr>
          <p:cNvGrpSpPr/>
          <p:nvPr/>
        </p:nvGrpSpPr>
        <p:grpSpPr>
          <a:xfrm>
            <a:off x="3040659" y="1057619"/>
            <a:ext cx="3992058" cy="3937493"/>
            <a:chOff x="2324562" y="407624"/>
            <a:chExt cx="3992058" cy="356291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B353830-C95F-485E-9A8C-90BB02B9D79D}"/>
                </a:ext>
              </a:extLst>
            </p:cNvPr>
            <p:cNvSpPr/>
            <p:nvPr/>
          </p:nvSpPr>
          <p:spPr>
            <a:xfrm>
              <a:off x="2324562" y="407624"/>
              <a:ext cx="3992058" cy="3562919"/>
            </a:xfrm>
            <a:prstGeom prst="ellipse">
              <a:avLst/>
            </a:prstGeom>
            <a:solidFill>
              <a:srgbClr val="85D2D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B4CB03-354B-44E2-8381-7A7808A9422A}"/>
                </a:ext>
              </a:extLst>
            </p:cNvPr>
            <p:cNvSpPr txBox="1"/>
            <p:nvPr/>
          </p:nvSpPr>
          <p:spPr>
            <a:xfrm>
              <a:off x="2444894" y="748070"/>
              <a:ext cx="3779488" cy="2840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sz="6600" b="1" dirty="0">
                  <a:solidFill>
                    <a:prstClr val="white"/>
                  </a:solidFill>
                  <a:latin typeface="Nexa Bold" charset="0"/>
                  <a:ea typeface="Nexa Bold" charset="0"/>
                  <a:cs typeface="Nexa Bold" charset="0"/>
                  <a:sym typeface="Arial"/>
                </a:rPr>
                <a:t>A</a:t>
              </a:r>
            </a:p>
            <a:p>
              <a:pPr algn="ctr" defTabSz="457200">
                <a:defRPr/>
              </a:pPr>
              <a:r>
                <a:rPr lang="en-US" sz="6600" b="1" dirty="0">
                  <a:solidFill>
                    <a:prstClr val="white"/>
                  </a:solidFill>
                  <a:latin typeface="Nexa Bold" charset="0"/>
                  <a:ea typeface="Nexa Bold" charset="0"/>
                  <a:cs typeface="Nexa Bold" charset="0"/>
                  <a:sym typeface="Arial"/>
                </a:rPr>
                <a:t>flexible</a:t>
              </a:r>
            </a:p>
            <a:p>
              <a:pPr algn="ctr" defTabSz="457200">
                <a:defRPr/>
              </a:pPr>
              <a:r>
                <a:rPr lang="en-US" sz="6600" b="1" dirty="0">
                  <a:solidFill>
                    <a:prstClr val="white"/>
                  </a:solidFill>
                  <a:latin typeface="Nexa Bold" charset="0"/>
                  <a:ea typeface="Nexa Bold" charset="0"/>
                  <a:cs typeface="Nexa Bold" charset="0"/>
                  <a:sym typeface="Arial"/>
                </a:rPr>
                <a:t>tool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9006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mirror&#10;&#10;Description automatically generated">
            <a:extLst>
              <a:ext uri="{FF2B5EF4-FFF2-40B4-BE49-F238E27FC236}">
                <a16:creationId xmlns:a16="http://schemas.microsoft.com/office/drawing/2014/main" id="{9E636C63-1628-4632-A554-A86710F30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567">
            <a:off x="6423490" y="1143642"/>
            <a:ext cx="5569508" cy="2784754"/>
          </a:xfrm>
          <a:prstGeom prst="rect">
            <a:avLst/>
          </a:prstGeom>
        </p:spPr>
      </p:pic>
      <p:pic>
        <p:nvPicPr>
          <p:cNvPr id="15" name="Picture 14" descr="A picture containing object, light&#10;&#10;Description automatically generated">
            <a:extLst>
              <a:ext uri="{FF2B5EF4-FFF2-40B4-BE49-F238E27FC236}">
                <a16:creationId xmlns:a16="http://schemas.microsoft.com/office/drawing/2014/main" id="{B14FE307-91FE-4D5C-BAFD-A026F28EF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058" y="1795749"/>
            <a:ext cx="3948205" cy="2594094"/>
          </a:xfrm>
          <a:prstGeom prst="rect">
            <a:avLst/>
          </a:prstGeom>
        </p:spPr>
      </p:pic>
      <p:pic>
        <p:nvPicPr>
          <p:cNvPr id="17" name="Picture 16" descr="A picture containing sitting, table&#10;&#10;Description automatically generated">
            <a:extLst>
              <a:ext uri="{FF2B5EF4-FFF2-40B4-BE49-F238E27FC236}">
                <a16:creationId xmlns:a16="http://schemas.microsoft.com/office/drawing/2014/main" id="{426CC586-DC77-4ACE-9729-8EE7857650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71103">
            <a:off x="7877145" y="1005161"/>
            <a:ext cx="4107365" cy="2053683"/>
          </a:xfrm>
          <a:prstGeom prst="rect">
            <a:avLst/>
          </a:prstGeom>
        </p:spPr>
      </p:pic>
      <p:pic>
        <p:nvPicPr>
          <p:cNvPr id="19" name="Picture 18" descr="A picture containing tool, scissors, holding, pair&#10;&#10;Description automatically generated">
            <a:extLst>
              <a:ext uri="{FF2B5EF4-FFF2-40B4-BE49-F238E27FC236}">
                <a16:creationId xmlns:a16="http://schemas.microsoft.com/office/drawing/2014/main" id="{0DE36802-C140-4319-B8B5-8A05BEA3FEC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779" y="-545145"/>
            <a:ext cx="5343661" cy="5343661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6976211-7F9B-44FF-8EC9-FFF6790C369B}"/>
              </a:ext>
            </a:extLst>
          </p:cNvPr>
          <p:cNvGrpSpPr/>
          <p:nvPr/>
        </p:nvGrpSpPr>
        <p:grpSpPr>
          <a:xfrm>
            <a:off x="320865" y="263753"/>
            <a:ext cx="3992058" cy="3937492"/>
            <a:chOff x="2324562" y="417134"/>
            <a:chExt cx="3992058" cy="356291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B353830-C95F-485E-9A8C-90BB02B9D79D}"/>
                </a:ext>
              </a:extLst>
            </p:cNvPr>
            <p:cNvSpPr/>
            <p:nvPr/>
          </p:nvSpPr>
          <p:spPr>
            <a:xfrm>
              <a:off x="2324562" y="417134"/>
              <a:ext cx="3992058" cy="3562919"/>
            </a:xfrm>
            <a:prstGeom prst="ellipse">
              <a:avLst/>
            </a:prstGeom>
            <a:solidFill>
              <a:srgbClr val="85D2D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B4CB03-354B-44E2-8381-7A7808A9422A}"/>
                </a:ext>
              </a:extLst>
            </p:cNvPr>
            <p:cNvSpPr txBox="1"/>
            <p:nvPr/>
          </p:nvSpPr>
          <p:spPr>
            <a:xfrm>
              <a:off x="2444894" y="1123944"/>
              <a:ext cx="3779488" cy="2172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sz="5000" b="1" dirty="0">
                  <a:solidFill>
                    <a:schemeClr val="bg1"/>
                  </a:solidFill>
                  <a:latin typeface="Nexa Bold" charset="0"/>
                  <a:ea typeface="Nexa Bold" charset="0"/>
                  <a:cs typeface="Nexa Bold" charset="0"/>
                  <a:sym typeface="Arial"/>
                </a:rPr>
                <a:t>Is it a good tool for this project?</a:t>
              </a:r>
            </a:p>
          </p:txBody>
        </p:sp>
      </p:grpSp>
      <p:pic>
        <p:nvPicPr>
          <p:cNvPr id="3" name="Picture 2" descr="A close up of a knife&#10;&#10;Description automatically generated">
            <a:extLst>
              <a:ext uri="{FF2B5EF4-FFF2-40B4-BE49-F238E27FC236}">
                <a16:creationId xmlns:a16="http://schemas.microsoft.com/office/drawing/2014/main" id="{41A0DA9C-98E6-4E3A-90AE-BCD85B58ECB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62983">
            <a:off x="3121816" y="609958"/>
            <a:ext cx="7737342" cy="56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390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23F3232-5D16-4BC7-8339-395933C1683F}"/>
              </a:ext>
            </a:extLst>
          </p:cNvPr>
          <p:cNvGrpSpPr/>
          <p:nvPr/>
        </p:nvGrpSpPr>
        <p:grpSpPr>
          <a:xfrm>
            <a:off x="0" y="-24679"/>
            <a:ext cx="12192000" cy="948010"/>
            <a:chOff x="0" y="-24679"/>
            <a:chExt cx="12192000" cy="94801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0A680FF-E240-4B15-B181-120AE7DABA2C}"/>
                </a:ext>
              </a:extLst>
            </p:cNvPr>
            <p:cNvSpPr/>
            <p:nvPr/>
          </p:nvSpPr>
          <p:spPr>
            <a:xfrm>
              <a:off x="0" y="-24679"/>
              <a:ext cx="12192000" cy="923330"/>
            </a:xfrm>
            <a:prstGeom prst="rect">
              <a:avLst/>
            </a:prstGeom>
            <a:solidFill>
              <a:srgbClr val="D65EA2"/>
            </a:solidFill>
            <a:ln>
              <a:solidFill>
                <a:srgbClr val="D65E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4BBCAA-9D16-449F-B33A-DA96F2FD1A2F}"/>
                </a:ext>
              </a:extLst>
            </p:cNvPr>
            <p:cNvSpPr txBox="1"/>
            <p:nvPr/>
          </p:nvSpPr>
          <p:spPr>
            <a:xfrm flipH="1">
              <a:off x="2846069" y="1"/>
              <a:ext cx="88144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400" dirty="0">
                  <a:solidFill>
                    <a:srgbClr val="00203C"/>
                  </a:solidFill>
                  <a:latin typeface="Helvetica Light"/>
                </a:rPr>
                <a:t>Unintended Calculations</a:t>
              </a:r>
              <a:endParaRPr kumimoji="0" lang="en-AU" sz="5400" i="0" u="none" strike="noStrike" kern="1200" cap="none" spc="0" normalizeH="0" baseline="0" noProof="0" dirty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Helvetica Light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3BD75B-01F7-4219-8630-5E75152B4E28}"/>
              </a:ext>
            </a:extLst>
          </p:cNvPr>
          <p:cNvGrpSpPr/>
          <p:nvPr/>
        </p:nvGrpSpPr>
        <p:grpSpPr>
          <a:xfrm>
            <a:off x="174892" y="359665"/>
            <a:ext cx="2671178" cy="2496205"/>
            <a:chOff x="232042" y="134772"/>
            <a:chExt cx="2671178" cy="249620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6B049D7-189D-4634-856D-8C28D2117C32}"/>
                </a:ext>
              </a:extLst>
            </p:cNvPr>
            <p:cNvSpPr/>
            <p:nvPr/>
          </p:nvSpPr>
          <p:spPr>
            <a:xfrm>
              <a:off x="232042" y="134772"/>
              <a:ext cx="2671178" cy="2496205"/>
            </a:xfrm>
            <a:prstGeom prst="ellipse">
              <a:avLst/>
            </a:prstGeom>
            <a:solidFill>
              <a:srgbClr val="00203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AF84BF-7479-41BF-B549-C0F133C318E8}"/>
                </a:ext>
              </a:extLst>
            </p:cNvPr>
            <p:cNvSpPr txBox="1"/>
            <p:nvPr/>
          </p:nvSpPr>
          <p:spPr>
            <a:xfrm>
              <a:off x="275835" y="828876"/>
              <a:ext cx="25835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sz="5400" b="1" dirty="0">
                  <a:solidFill>
                    <a:srgbClr val="D65EA2"/>
                  </a:solidFill>
                  <a:latin typeface="Nexa Bold" charset="0"/>
                  <a:ea typeface="Nexa Bold" charset="0"/>
                  <a:cs typeface="Nexa Bold" charset="0"/>
                  <a:sym typeface="Arial"/>
                </a:rPr>
                <a:t>Oh no!</a:t>
              </a:r>
            </a:p>
          </p:txBody>
        </p:sp>
      </p:grpSp>
      <p:pic>
        <p:nvPicPr>
          <p:cNvPr id="3" name="subtract_small.mov" descr="subtract_small.mov">
            <a:hlinkClick r:id="" action="ppaction://media"/>
            <a:extLst>
              <a:ext uri="{FF2B5EF4-FFF2-40B4-BE49-F238E27FC236}">
                <a16:creationId xmlns:a16="http://schemas.microsoft.com/office/drawing/2014/main" id="{D51DCAC9-C161-4644-B481-1C5ABBBCAD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/>
          <a:stretch/>
        </p:blipFill>
        <p:spPr>
          <a:xfrm>
            <a:off x="3020962" y="858106"/>
            <a:ext cx="7661626" cy="5959348"/>
          </a:xfrm>
          <a:prstGeom prst="rect">
            <a:avLst/>
          </a:prstGeom>
          <a:ln w="50800">
            <a:solidFill>
              <a:srgbClr val="85D3DB"/>
            </a:solidFill>
          </a:ln>
        </p:spPr>
      </p:pic>
    </p:spTree>
    <p:extLst>
      <p:ext uri="{BB962C8B-B14F-4D97-AF65-F5344CB8AC3E}">
        <p14:creationId xmlns:p14="http://schemas.microsoft.com/office/powerpoint/2010/main" val="226481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23F3232-5D16-4BC7-8339-395933C1683F}"/>
              </a:ext>
            </a:extLst>
          </p:cNvPr>
          <p:cNvGrpSpPr/>
          <p:nvPr/>
        </p:nvGrpSpPr>
        <p:grpSpPr>
          <a:xfrm>
            <a:off x="0" y="-24679"/>
            <a:ext cx="12192000" cy="948010"/>
            <a:chOff x="0" y="-24679"/>
            <a:chExt cx="12192000" cy="94801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0A680FF-E240-4B15-B181-120AE7DABA2C}"/>
                </a:ext>
              </a:extLst>
            </p:cNvPr>
            <p:cNvSpPr/>
            <p:nvPr/>
          </p:nvSpPr>
          <p:spPr>
            <a:xfrm>
              <a:off x="0" y="-24679"/>
              <a:ext cx="12192000" cy="923330"/>
            </a:xfrm>
            <a:prstGeom prst="rect">
              <a:avLst/>
            </a:prstGeom>
            <a:solidFill>
              <a:srgbClr val="D65EA2"/>
            </a:solidFill>
            <a:ln>
              <a:solidFill>
                <a:srgbClr val="D65E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4BBCAA-9D16-449F-B33A-DA96F2FD1A2F}"/>
                </a:ext>
              </a:extLst>
            </p:cNvPr>
            <p:cNvSpPr txBox="1"/>
            <p:nvPr/>
          </p:nvSpPr>
          <p:spPr>
            <a:xfrm flipH="1">
              <a:off x="2846069" y="1"/>
              <a:ext cx="88144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400" dirty="0">
                  <a:solidFill>
                    <a:srgbClr val="00203C"/>
                  </a:solidFill>
                  <a:latin typeface="Helvetica Light"/>
                </a:rPr>
                <a:t>Unintended Calculations</a:t>
              </a:r>
              <a:endParaRPr kumimoji="0" lang="en-AU" sz="5400" i="0" u="none" strike="noStrike" kern="1200" cap="none" spc="0" normalizeH="0" baseline="0" noProof="0" dirty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Helvetica Light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3BD75B-01F7-4219-8630-5E75152B4E28}"/>
              </a:ext>
            </a:extLst>
          </p:cNvPr>
          <p:cNvGrpSpPr/>
          <p:nvPr/>
        </p:nvGrpSpPr>
        <p:grpSpPr>
          <a:xfrm>
            <a:off x="174892" y="359665"/>
            <a:ext cx="2671178" cy="2496205"/>
            <a:chOff x="232042" y="134772"/>
            <a:chExt cx="2671178" cy="249620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6B049D7-189D-4634-856D-8C28D2117C32}"/>
                </a:ext>
              </a:extLst>
            </p:cNvPr>
            <p:cNvSpPr/>
            <p:nvPr/>
          </p:nvSpPr>
          <p:spPr>
            <a:xfrm>
              <a:off x="232042" y="134772"/>
              <a:ext cx="2671178" cy="2496205"/>
            </a:xfrm>
            <a:prstGeom prst="ellipse">
              <a:avLst/>
            </a:prstGeom>
            <a:solidFill>
              <a:srgbClr val="00203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AF84BF-7479-41BF-B549-C0F133C318E8}"/>
                </a:ext>
              </a:extLst>
            </p:cNvPr>
            <p:cNvSpPr txBox="1"/>
            <p:nvPr/>
          </p:nvSpPr>
          <p:spPr>
            <a:xfrm>
              <a:off x="275835" y="828876"/>
              <a:ext cx="25835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sz="5400" b="1" dirty="0">
                  <a:solidFill>
                    <a:srgbClr val="D65EA2"/>
                  </a:solidFill>
                  <a:latin typeface="Nexa Bold" charset="0"/>
                  <a:ea typeface="Nexa Bold" charset="0"/>
                  <a:cs typeface="Nexa Bold" charset="0"/>
                  <a:sym typeface="Arial"/>
                </a:rPr>
                <a:t>Oh no!</a:t>
              </a:r>
            </a:p>
          </p:txBody>
        </p:sp>
      </p:grpSp>
      <p:pic>
        <p:nvPicPr>
          <p:cNvPr id="3" name="globals.mov" descr="globals.mov">
            <a:hlinkClick r:id="" action="ppaction://media"/>
            <a:extLst>
              <a:ext uri="{FF2B5EF4-FFF2-40B4-BE49-F238E27FC236}">
                <a16:creationId xmlns:a16="http://schemas.microsoft.com/office/drawing/2014/main" id="{05C78596-B853-914F-93AE-A2E23026DD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28200" y="872427"/>
            <a:ext cx="7699958" cy="5934669"/>
          </a:xfrm>
          <a:prstGeom prst="rect">
            <a:avLst/>
          </a:prstGeom>
          <a:ln w="50800">
            <a:solidFill>
              <a:srgbClr val="85D3DB"/>
            </a:solidFill>
          </a:ln>
        </p:spPr>
      </p:pic>
    </p:spTree>
    <p:extLst>
      <p:ext uri="{BB962C8B-B14F-4D97-AF65-F5344CB8AC3E}">
        <p14:creationId xmlns:p14="http://schemas.microsoft.com/office/powerpoint/2010/main" val="290921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D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3ECEF21-741F-4B95-9831-B2DFDEF51CDB}"/>
              </a:ext>
            </a:extLst>
          </p:cNvPr>
          <p:cNvGrpSpPr/>
          <p:nvPr/>
        </p:nvGrpSpPr>
        <p:grpSpPr>
          <a:xfrm>
            <a:off x="205409" y="229903"/>
            <a:ext cx="4024933" cy="6628097"/>
            <a:chOff x="-39756" y="-89452"/>
            <a:chExt cx="4352925" cy="706502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109C3B1-4176-4135-9AC8-EC13E1C86AD2}"/>
                </a:ext>
              </a:extLst>
            </p:cNvPr>
            <p:cNvSpPr/>
            <p:nvPr/>
          </p:nvSpPr>
          <p:spPr>
            <a:xfrm>
              <a:off x="-39756" y="-89452"/>
              <a:ext cx="4352925" cy="6858000"/>
            </a:xfrm>
            <a:prstGeom prst="rect">
              <a:avLst/>
            </a:prstGeom>
            <a:solidFill>
              <a:srgbClr val="D65EA2"/>
            </a:solidFill>
            <a:ln w="76200">
              <a:solidFill>
                <a:srgbClr val="0020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3" name="Picture 2" descr="A close up of a logo&#10;&#10;Description automatically generated">
              <a:extLst>
                <a:ext uri="{FF2B5EF4-FFF2-40B4-BE49-F238E27FC236}">
                  <a16:creationId xmlns:a16="http://schemas.microsoft.com/office/drawing/2014/main" id="{20F49D97-55E5-49B2-B559-AFC93AEE3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884" y="205740"/>
              <a:ext cx="3644886" cy="245745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217300-DCCB-4707-B701-1E40D39486B1}"/>
                </a:ext>
              </a:extLst>
            </p:cNvPr>
            <p:cNvSpPr/>
            <p:nvPr/>
          </p:nvSpPr>
          <p:spPr>
            <a:xfrm>
              <a:off x="312884" y="2697480"/>
              <a:ext cx="3644886" cy="4278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00203C"/>
                  </a:solidFill>
                  <a:latin typeface="Nexa Bold"/>
                  <a:ea typeface="Helvetica Light" charset="0"/>
                  <a:cs typeface="Helvetica Light" charset="0"/>
                </a:rPr>
                <a:t>KEEP CALM</a:t>
              </a:r>
            </a:p>
            <a:p>
              <a:pPr algn="ctr"/>
              <a:r>
                <a:rPr lang="en-US" sz="4400" b="1" dirty="0">
                  <a:solidFill>
                    <a:srgbClr val="00203C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RESTART</a:t>
              </a:r>
            </a:p>
            <a:p>
              <a:pPr algn="ctr"/>
              <a:r>
                <a:rPr lang="en-US" sz="2400" b="1" dirty="0">
                  <a:solidFill>
                    <a:srgbClr val="00203C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AND</a:t>
              </a:r>
            </a:p>
            <a:p>
              <a:pPr algn="ctr"/>
              <a:r>
                <a:rPr lang="en-US" sz="4400" b="1" dirty="0">
                  <a:solidFill>
                    <a:srgbClr val="00203C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RUN ALL</a:t>
              </a:r>
            </a:p>
            <a:p>
              <a:endParaRPr lang="en-US" sz="1600" dirty="0">
                <a:solidFill>
                  <a:srgbClr val="595959"/>
                </a:solidFill>
                <a:latin typeface="Helvetica Light" charset="0"/>
                <a:ea typeface="Helvetica Light" charset="0"/>
                <a:cs typeface="Helvetica Light" charset="0"/>
              </a:endParaRPr>
            </a:p>
            <a:p>
              <a:r>
                <a:rPr lang="en-US" sz="2400" dirty="0">
                  <a:latin typeface="Helvetica Light" charset="0"/>
                  <a:ea typeface="Helvetica Light" charset="0"/>
                  <a:cs typeface="Helvetica Light" charset="0"/>
                </a:rPr>
                <a:t> 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69F82B0-DC54-4737-8D1E-528BAB26DEC8}"/>
              </a:ext>
            </a:extLst>
          </p:cNvPr>
          <p:cNvSpPr/>
          <p:nvPr/>
        </p:nvSpPr>
        <p:spPr>
          <a:xfrm>
            <a:off x="4586568" y="212063"/>
            <a:ext cx="7430180" cy="6433874"/>
          </a:xfrm>
          <a:prstGeom prst="rect">
            <a:avLst/>
          </a:prstGeom>
          <a:solidFill>
            <a:schemeClr val="bg1"/>
          </a:solidFill>
          <a:ln w="76200">
            <a:solidFill>
              <a:srgbClr val="0020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FEEB26D-C54E-47F0-B9FF-68D28DDD705C}"/>
              </a:ext>
            </a:extLst>
          </p:cNvPr>
          <p:cNvGrpSpPr/>
          <p:nvPr/>
        </p:nvGrpSpPr>
        <p:grpSpPr>
          <a:xfrm>
            <a:off x="4893362" y="406399"/>
            <a:ext cx="6447579" cy="2903331"/>
            <a:chOff x="4744277" y="386521"/>
            <a:chExt cx="6447579" cy="2903331"/>
          </a:xfrm>
        </p:grpSpPr>
        <p:pic>
          <p:nvPicPr>
            <p:cNvPr id="17" name="Picture 16" descr="A close up of a logo&#10;&#10;Description automatically generated">
              <a:extLst>
                <a:ext uri="{FF2B5EF4-FFF2-40B4-BE49-F238E27FC236}">
                  <a16:creationId xmlns:a16="http://schemas.microsoft.com/office/drawing/2014/main" id="{E9AA23F4-22CE-4EED-B8FA-2A5B57699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4277" y="386521"/>
              <a:ext cx="2619803" cy="290333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0C86B6-8FDF-452B-A977-638EB2AFDBF4}"/>
                </a:ext>
              </a:extLst>
            </p:cNvPr>
            <p:cNvSpPr txBox="1"/>
            <p:nvPr/>
          </p:nvSpPr>
          <p:spPr>
            <a:xfrm flipH="1">
              <a:off x="7680129" y="1090154"/>
              <a:ext cx="351172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rgbClr val="00203C"/>
                  </a:solidFill>
                  <a:latin typeface="Nexa Bold"/>
                </a:rPr>
                <a:t>Bunch </a:t>
              </a:r>
            </a:p>
            <a:p>
              <a:r>
                <a:rPr lang="en-US" sz="5400" dirty="0">
                  <a:solidFill>
                    <a:srgbClr val="00203C"/>
                  </a:solidFill>
                  <a:latin typeface="Nexa Bold"/>
                </a:rPr>
                <a:t>your code</a:t>
              </a:r>
              <a:endParaRPr lang="en-AU" sz="5400" dirty="0">
                <a:solidFill>
                  <a:srgbClr val="00203C"/>
                </a:solidFill>
                <a:latin typeface="Nexa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4922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23F3232-5D16-4BC7-8339-395933C1683F}"/>
              </a:ext>
            </a:extLst>
          </p:cNvPr>
          <p:cNvGrpSpPr/>
          <p:nvPr/>
        </p:nvGrpSpPr>
        <p:grpSpPr>
          <a:xfrm>
            <a:off x="0" y="-24679"/>
            <a:ext cx="12192000" cy="948010"/>
            <a:chOff x="0" y="-24679"/>
            <a:chExt cx="12192000" cy="94801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0A680FF-E240-4B15-B181-120AE7DABA2C}"/>
                </a:ext>
              </a:extLst>
            </p:cNvPr>
            <p:cNvSpPr/>
            <p:nvPr/>
          </p:nvSpPr>
          <p:spPr>
            <a:xfrm>
              <a:off x="0" y="-24679"/>
              <a:ext cx="12192000" cy="923330"/>
            </a:xfrm>
            <a:prstGeom prst="rect">
              <a:avLst/>
            </a:prstGeom>
            <a:solidFill>
              <a:srgbClr val="D65EA2"/>
            </a:solidFill>
            <a:ln>
              <a:solidFill>
                <a:srgbClr val="D65E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4BBCAA-9D16-449F-B33A-DA96F2FD1A2F}"/>
                </a:ext>
              </a:extLst>
            </p:cNvPr>
            <p:cNvSpPr txBox="1"/>
            <p:nvPr/>
          </p:nvSpPr>
          <p:spPr>
            <a:xfrm flipH="1">
              <a:off x="2846069" y="1"/>
              <a:ext cx="88144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400" dirty="0">
                  <a:solidFill>
                    <a:srgbClr val="00203C"/>
                  </a:solidFill>
                  <a:latin typeface="Helvetica Light"/>
                </a:rPr>
                <a:t>Unintended Calculations</a:t>
              </a:r>
              <a:endParaRPr kumimoji="0" lang="en-AU" sz="5400" i="0" u="none" strike="noStrike" kern="1200" cap="none" spc="0" normalizeH="0" baseline="0" noProof="0" dirty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Helvetica Light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3BD75B-01F7-4219-8630-5E75152B4E28}"/>
              </a:ext>
            </a:extLst>
          </p:cNvPr>
          <p:cNvGrpSpPr/>
          <p:nvPr/>
        </p:nvGrpSpPr>
        <p:grpSpPr>
          <a:xfrm>
            <a:off x="174892" y="359665"/>
            <a:ext cx="2671178" cy="2496205"/>
            <a:chOff x="232042" y="134772"/>
            <a:chExt cx="2671178" cy="249620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6B049D7-189D-4634-856D-8C28D2117C32}"/>
                </a:ext>
              </a:extLst>
            </p:cNvPr>
            <p:cNvSpPr/>
            <p:nvPr/>
          </p:nvSpPr>
          <p:spPr>
            <a:xfrm>
              <a:off x="232042" y="134772"/>
              <a:ext cx="2671178" cy="2496205"/>
            </a:xfrm>
            <a:prstGeom prst="ellipse">
              <a:avLst/>
            </a:prstGeom>
            <a:solidFill>
              <a:srgbClr val="D65EA2"/>
            </a:solidFill>
            <a:ln w="50800" cap="flat" cmpd="sng" algn="ctr">
              <a:solidFill>
                <a:srgbClr val="00203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AF84BF-7479-41BF-B549-C0F133C318E8}"/>
                </a:ext>
              </a:extLst>
            </p:cNvPr>
            <p:cNvSpPr txBox="1"/>
            <p:nvPr/>
          </p:nvSpPr>
          <p:spPr>
            <a:xfrm>
              <a:off x="275835" y="921209"/>
              <a:ext cx="25835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sz="5400" b="1" dirty="0">
                  <a:solidFill>
                    <a:srgbClr val="00203C"/>
                  </a:solidFill>
                  <a:latin typeface="Nexa Bold" charset="0"/>
                  <a:ea typeface="Nexa Bold" charset="0"/>
                  <a:cs typeface="Nexa Bold" charset="0"/>
                  <a:sym typeface="Arial"/>
                </a:rPr>
                <a:t>A Tip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BFF632E-9540-0E47-89F0-6C995F01ED75}"/>
              </a:ext>
            </a:extLst>
          </p:cNvPr>
          <p:cNvSpPr txBox="1"/>
          <p:nvPr/>
        </p:nvSpPr>
        <p:spPr>
          <a:xfrm>
            <a:off x="3020962" y="1423101"/>
            <a:ext cx="74863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sz="6600" b="1" dirty="0">
                <a:solidFill>
                  <a:srgbClr val="85D3DB"/>
                </a:solidFill>
                <a:latin typeface="Nexa Bold" charset="0"/>
                <a:ea typeface="Nexa Bold" charset="0"/>
                <a:cs typeface="Nexa Bold" charset="0"/>
                <a:sym typeface="Arial"/>
              </a:rPr>
              <a:t>Bunched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437C9-5348-A34F-B6DF-FE299A394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20" y="3355640"/>
            <a:ext cx="11415525" cy="2317873"/>
          </a:xfrm>
          <a:prstGeom prst="rect">
            <a:avLst/>
          </a:prstGeom>
          <a:noFill/>
          <a:ln w="50800">
            <a:solidFill>
              <a:srgbClr val="85D3DB"/>
            </a:solidFill>
          </a:ln>
        </p:spPr>
      </p:pic>
    </p:spTree>
    <p:extLst>
      <p:ext uri="{BB962C8B-B14F-4D97-AF65-F5344CB8AC3E}">
        <p14:creationId xmlns:p14="http://schemas.microsoft.com/office/powerpoint/2010/main" val="540381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1926</TotalTime>
  <Words>2456</Words>
  <Application>Microsoft Macintosh PowerPoint</Application>
  <PresentationFormat>Widescreen</PresentationFormat>
  <Paragraphs>338</Paragraphs>
  <Slides>21</Slides>
  <Notes>21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Helvetica Light</vt:lpstr>
      <vt:lpstr>Nexa Bold</vt:lpstr>
      <vt:lpstr>Office Theme</vt:lpstr>
      <vt:lpstr>Simple Light</vt:lpstr>
      <vt:lpstr>PowerPoint Presentation</vt:lpstr>
      <vt:lpstr>How did I get to this cliff?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Oh No! I think my project has outgrown my Jupyter notebook…</dc:title>
  <dc:creator>Lydia Peabody</dc:creator>
  <cp:lastModifiedBy>Betty Wilson</cp:lastModifiedBy>
  <cp:revision>81</cp:revision>
  <dcterms:created xsi:type="dcterms:W3CDTF">2020-08-31T10:14:40Z</dcterms:created>
  <dcterms:modified xsi:type="dcterms:W3CDTF">2020-09-04T00:01:59Z</dcterms:modified>
</cp:coreProperties>
</file>